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4" r:id="rId21"/>
    <p:sldId id="285" r:id="rId22"/>
    <p:sldId id="286" r:id="rId23"/>
    <p:sldId id="287" r:id="rId24"/>
    <p:sldId id="288" r:id="rId25"/>
    <p:sldId id="289" r:id="rId26"/>
    <p:sldId id="276" r:id="rId27"/>
    <p:sldId id="278" r:id="rId28"/>
    <p:sldId id="277" r:id="rId29"/>
    <p:sldId id="279" r:id="rId30"/>
    <p:sldId id="262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9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5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D7BA-434D-4273-87AD-D38EBCBD9F6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F4E0-2965-4E80-8C2F-EC5D9150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rdwario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tn.info/visegrad/#Outputs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3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762214"/>
            <a:ext cx="4076700" cy="3810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19150" y="990600"/>
            <a:ext cx="156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Battery </a:t>
            </a:r>
            <a:r>
              <a:rPr lang="en-US" b="1" dirty="0" err="1" smtClean="0"/>
              <a:t>modul</a:t>
            </a:r>
            <a:endParaRPr lang="en-US" b="1" dirty="0" smtClean="0"/>
          </a:p>
          <a:p>
            <a:r>
              <a:rPr lang="en-US" dirty="0" smtClean="0"/>
              <a:t>4 x 1.5 V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686014"/>
            <a:ext cx="38481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6325" y="1133475"/>
            <a:ext cx="255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Split module</a:t>
            </a:r>
          </a:p>
          <a:p>
            <a:r>
              <a:rPr lang="en-US" dirty="0" smtClean="0"/>
              <a:t>Split tower to two towers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1009650" y="5267325"/>
            <a:ext cx="193357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ĺžnik 3"/>
          <p:cNvSpPr/>
          <p:nvPr/>
        </p:nvSpPr>
        <p:spPr>
          <a:xfrm>
            <a:off x="1009649" y="4953000"/>
            <a:ext cx="193357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1009648" y="4624388"/>
            <a:ext cx="193357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5800725" y="5267325"/>
            <a:ext cx="4495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5800725" y="4953000"/>
            <a:ext cx="193357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8362950" y="4953000"/>
            <a:ext cx="193357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5800724" y="4638675"/>
            <a:ext cx="193357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ĺžnik 9"/>
          <p:cNvSpPr/>
          <p:nvPr/>
        </p:nvSpPr>
        <p:spPr>
          <a:xfrm>
            <a:off x="8362950" y="4624388"/>
            <a:ext cx="193357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595313"/>
            <a:ext cx="4210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7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680620"/>
            <a:ext cx="4610100" cy="414337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114425" y="628650"/>
            <a:ext cx="35218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Core </a:t>
            </a:r>
            <a:r>
              <a:rPr lang="en-US" b="1" dirty="0" err="1" smtClean="0"/>
              <a:t>modul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32 bits ARM microcontroller STM32</a:t>
            </a:r>
          </a:p>
          <a:p>
            <a:r>
              <a:rPr lang="en-US" dirty="0" smtClean="0"/>
              <a:t>192 kB Flash memory</a:t>
            </a:r>
          </a:p>
          <a:p>
            <a:r>
              <a:rPr lang="en-US" dirty="0" smtClean="0"/>
              <a:t>20 kB RAM</a:t>
            </a:r>
          </a:p>
          <a:p>
            <a:r>
              <a:rPr lang="en-US" dirty="0" smtClean="0"/>
              <a:t>868 MHz radio receiver/transmitter</a:t>
            </a:r>
          </a:p>
          <a:p>
            <a:r>
              <a:rPr lang="en-US" dirty="0" smtClean="0"/>
              <a:t>Integrated thermometer</a:t>
            </a:r>
          </a:p>
          <a:p>
            <a:r>
              <a:rPr lang="en-US" dirty="0" smtClean="0"/>
              <a:t>Integrated accelerometer</a:t>
            </a:r>
          </a:p>
          <a:p>
            <a:r>
              <a:rPr lang="en-US" b="1" dirty="0" smtClean="0"/>
              <a:t>Inputs / outputs:</a:t>
            </a:r>
          </a:p>
          <a:p>
            <a:r>
              <a:rPr lang="en-US" dirty="0" smtClean="0"/>
              <a:t>18 x GPIO</a:t>
            </a:r>
          </a:p>
          <a:p>
            <a:r>
              <a:rPr lang="en-US" b="1" dirty="0" smtClean="0"/>
              <a:t>Serial communication:</a:t>
            </a:r>
          </a:p>
          <a:p>
            <a:r>
              <a:rPr lang="en-US" dirty="0" smtClean="0"/>
              <a:t>SPI</a:t>
            </a:r>
          </a:p>
          <a:p>
            <a:r>
              <a:rPr lang="en-US" dirty="0" smtClean="0"/>
              <a:t>UART</a:t>
            </a:r>
          </a:p>
          <a:p>
            <a:r>
              <a:rPr lang="en-US" dirty="0" smtClean="0"/>
              <a:t>I2C</a:t>
            </a:r>
          </a:p>
          <a:p>
            <a:r>
              <a:rPr lang="en-US" dirty="0" smtClean="0"/>
              <a:t>1 wire</a:t>
            </a:r>
          </a:p>
          <a:p>
            <a:r>
              <a:rPr lang="en-US" b="1" dirty="0" smtClean="0"/>
              <a:t>ADC and DAC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4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42975" y="1095375"/>
            <a:ext cx="6098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Sigfox</a:t>
            </a:r>
            <a:r>
              <a:rPr lang="en-US" b="1" dirty="0" smtClean="0"/>
              <a:t> </a:t>
            </a:r>
            <a:r>
              <a:rPr lang="en-US" b="1" dirty="0" err="1" smtClean="0"/>
              <a:t>modul</a:t>
            </a:r>
            <a:endParaRPr lang="en-US" b="1" dirty="0" smtClean="0"/>
          </a:p>
          <a:p>
            <a:r>
              <a:rPr lang="en-US" dirty="0" smtClean="0"/>
              <a:t>With antenna</a:t>
            </a:r>
          </a:p>
          <a:p>
            <a:r>
              <a:rPr lang="en-US" dirty="0" smtClean="0"/>
              <a:t>For communication (sending messages) with server in France</a:t>
            </a:r>
          </a:p>
          <a:p>
            <a:r>
              <a:rPr lang="en-US" dirty="0" smtClean="0"/>
              <a:t>Now not in offer, because a problem with sending data </a:t>
            </a:r>
          </a:p>
          <a:p>
            <a:r>
              <a:rPr lang="en-US" dirty="0" smtClean="0"/>
              <a:t>when supply voltage decrease.</a:t>
            </a:r>
          </a:p>
          <a:p>
            <a:r>
              <a:rPr lang="en-US" dirty="0" smtClean="0"/>
              <a:t>We have the best Lithium battery, so it could not be a problem.</a:t>
            </a:r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88" y="2360344"/>
            <a:ext cx="4567238" cy="43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81200"/>
            <a:ext cx="3848100" cy="363855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009650" y="962025"/>
            <a:ext cx="29767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LCD </a:t>
            </a:r>
            <a:r>
              <a:rPr lang="en-US" b="1" dirty="0" err="1" smtClean="0"/>
              <a:t>modul</a:t>
            </a:r>
            <a:endParaRPr lang="en-US" b="1" dirty="0" smtClean="0"/>
          </a:p>
          <a:p>
            <a:r>
              <a:rPr lang="en-US" dirty="0" smtClean="0"/>
              <a:t>128 x 128 </a:t>
            </a:r>
            <a:r>
              <a:rPr lang="en-US" dirty="0" err="1" smtClean="0"/>
              <a:t>px</a:t>
            </a:r>
            <a:endParaRPr lang="en-US" dirty="0" smtClean="0"/>
          </a:p>
          <a:p>
            <a:r>
              <a:rPr lang="en-US" dirty="0" smtClean="0"/>
              <a:t>Ultra low power consumption</a:t>
            </a:r>
          </a:p>
          <a:p>
            <a:r>
              <a:rPr lang="en-US" dirty="0" smtClean="0"/>
              <a:t>2 buttons</a:t>
            </a:r>
          </a:p>
          <a:p>
            <a:r>
              <a:rPr lang="en-US" dirty="0" smtClean="0"/>
              <a:t>7 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6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1557337"/>
            <a:ext cx="3876675" cy="374332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47725" y="933450"/>
            <a:ext cx="294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Climate module</a:t>
            </a:r>
          </a:p>
          <a:p>
            <a:r>
              <a:rPr lang="en-US" dirty="0" smtClean="0"/>
              <a:t>Temperature sensor </a:t>
            </a:r>
          </a:p>
          <a:p>
            <a:r>
              <a:rPr lang="en-US" dirty="0" smtClean="0"/>
              <a:t>Relative humidity sensor</a:t>
            </a:r>
          </a:p>
          <a:p>
            <a:r>
              <a:rPr lang="en-US" dirty="0" smtClean="0"/>
              <a:t>Atmospheric pressure sensor</a:t>
            </a:r>
          </a:p>
          <a:p>
            <a:r>
              <a:rPr lang="en-US" dirty="0" smtClean="0"/>
              <a:t>Light intensity sensor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4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2347912"/>
            <a:ext cx="4305300" cy="360997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2595562"/>
            <a:ext cx="4038600" cy="347662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19175" y="733425"/>
            <a:ext cx="636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Radio dongle</a:t>
            </a:r>
          </a:p>
          <a:p>
            <a:r>
              <a:rPr lang="en-US" dirty="0" smtClean="0"/>
              <a:t>Implemented radio 868 MHz for communication with </a:t>
            </a:r>
            <a:r>
              <a:rPr lang="en-US" dirty="0" err="1" smtClean="0"/>
              <a:t>IoT</a:t>
            </a:r>
            <a:r>
              <a:rPr lang="en-US" dirty="0" smtClean="0"/>
              <a:t> towers</a:t>
            </a:r>
            <a:endParaRPr lang="en-US" dirty="0"/>
          </a:p>
        </p:txBody>
      </p:sp>
      <p:sp>
        <p:nvSpPr>
          <p:cNvPr id="5" name="Obdĺžnik 4"/>
          <p:cNvSpPr/>
          <p:nvPr/>
        </p:nvSpPr>
        <p:spPr>
          <a:xfrm>
            <a:off x="674266" y="1793081"/>
            <a:ext cx="1733550" cy="70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35684">
            <a:off x="2581275" y="1678130"/>
            <a:ext cx="1085850" cy="9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12" y="3738562"/>
            <a:ext cx="2238375" cy="197167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2590800"/>
            <a:ext cx="4267200" cy="367665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981075" y="1038225"/>
            <a:ext cx="4989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components are not included at our tower</a:t>
            </a:r>
          </a:p>
          <a:p>
            <a:r>
              <a:rPr lang="en-US" b="1" dirty="0" smtClean="0"/>
              <a:t>CO2 </a:t>
            </a:r>
            <a:r>
              <a:rPr lang="en-US" b="1" dirty="0" err="1" smtClean="0"/>
              <a:t>modul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measurincg</a:t>
            </a:r>
            <a:r>
              <a:rPr lang="en-US" dirty="0" smtClean="0"/>
              <a:t> CO2 concentration</a:t>
            </a:r>
          </a:p>
          <a:p>
            <a:r>
              <a:rPr lang="en-US" b="1" dirty="0" smtClean="0"/>
              <a:t>VOC </a:t>
            </a:r>
            <a:r>
              <a:rPr lang="en-US" b="1" dirty="0" err="1" smtClean="0"/>
              <a:t>modul</a:t>
            </a:r>
            <a:r>
              <a:rPr lang="en-US" b="1" dirty="0" smtClean="0"/>
              <a:t> </a:t>
            </a:r>
            <a:r>
              <a:rPr lang="en-US" dirty="0" smtClean="0"/>
              <a:t>for measuring amount of dust in the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0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124325" y="2905125"/>
            <a:ext cx="362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information on </a:t>
            </a:r>
            <a:r>
              <a:rPr lang="en-US" dirty="0" smtClean="0">
                <a:hlinkClick r:id="rId2"/>
              </a:rPr>
              <a:t>hardwario.com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3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7175" y="228600"/>
            <a:ext cx="94549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Enough images. </a:t>
            </a:r>
            <a:r>
              <a:rPr lang="en-US" sz="3000" b="1" dirty="0" smtClean="0">
                <a:solidFill>
                  <a:srgbClr val="00B050"/>
                </a:solidFill>
              </a:rPr>
              <a:t>Lets programming.</a:t>
            </a:r>
          </a:p>
          <a:p>
            <a:endParaRPr lang="en-US" sz="3000" b="1" dirty="0" smtClean="0">
              <a:solidFill>
                <a:srgbClr val="00B050"/>
              </a:solidFill>
            </a:endParaRPr>
          </a:p>
          <a:p>
            <a:r>
              <a:rPr lang="en-US" sz="3000" b="1" dirty="0" smtClean="0"/>
              <a:t>Our second task</a:t>
            </a:r>
            <a:r>
              <a:rPr lang="en-US" sz="3000" dirty="0" smtClean="0"/>
              <a:t>: programming </a:t>
            </a:r>
            <a:r>
              <a:rPr lang="en-US" sz="3000" dirty="0" err="1" smtClean="0"/>
              <a:t>IoT</a:t>
            </a:r>
            <a:r>
              <a:rPr lang="en-US" sz="3000" dirty="0" smtClean="0"/>
              <a:t> tower in C language</a:t>
            </a:r>
          </a:p>
          <a:p>
            <a:r>
              <a:rPr lang="en-US" sz="3000" dirty="0" smtClean="0"/>
              <a:t>Why C? Reliable, well known, for </a:t>
            </a:r>
            <a:r>
              <a:rPr lang="en-US" sz="3000" dirty="0" err="1" smtClean="0"/>
              <a:t>IoT</a:t>
            </a:r>
            <a:r>
              <a:rPr lang="en-US" sz="3000" dirty="0" smtClean="0"/>
              <a:t> excellent. </a:t>
            </a:r>
            <a:endParaRPr lang="en-US" sz="3000" dirty="0"/>
          </a:p>
          <a:p>
            <a:r>
              <a:rPr lang="en-US" sz="3000" dirty="0" smtClean="0">
                <a:solidFill>
                  <a:srgbClr val="FFC000"/>
                </a:solidFill>
              </a:rPr>
              <a:t>PLEASE PUT ALL CODE TO </a:t>
            </a:r>
            <a:r>
              <a:rPr lang="en-US" sz="3000" smtClean="0">
                <a:solidFill>
                  <a:srgbClr val="FFC000"/>
                </a:solidFill>
              </a:rPr>
              <a:t>VISEGRADPROJECT DIRECTORY ON DESKTOP</a:t>
            </a:r>
            <a:endParaRPr lang="en-US" sz="3000" dirty="0" smtClean="0">
              <a:solidFill>
                <a:srgbClr val="FFC000"/>
              </a:solidFill>
            </a:endParaRPr>
          </a:p>
          <a:p>
            <a:endParaRPr lang="en-US" sz="3000" dirty="0" smtClean="0"/>
          </a:p>
          <a:p>
            <a:r>
              <a:rPr lang="en-US" sz="2000" dirty="0" smtClean="0"/>
              <a:t>Connect tower with USB on PC.</a:t>
            </a:r>
          </a:p>
          <a:p>
            <a:r>
              <a:rPr lang="en-US" sz="2000" dirty="0" smtClean="0"/>
              <a:t>Download file _Visegrad_ClimateLCDRadioSigfox.zip from sostn.info/</a:t>
            </a:r>
            <a:r>
              <a:rPr lang="en-US" sz="2000" dirty="0" err="1" smtClean="0"/>
              <a:t>Visegrad</a:t>
            </a:r>
            <a:r>
              <a:rPr lang="en-US" sz="2000" dirty="0" smtClean="0"/>
              <a:t>/Outputs</a:t>
            </a:r>
          </a:p>
          <a:p>
            <a:r>
              <a:rPr lang="en-US" sz="2000" dirty="0" smtClean="0"/>
              <a:t>Unzip it to directory </a:t>
            </a:r>
            <a:r>
              <a:rPr lang="en-US" sz="2000" dirty="0" err="1" smtClean="0"/>
              <a:t>Visegrad</a:t>
            </a:r>
            <a:r>
              <a:rPr lang="en-US" sz="2000" dirty="0" smtClean="0"/>
              <a:t> on your desktop</a:t>
            </a:r>
          </a:p>
          <a:p>
            <a:r>
              <a:rPr lang="en-US" sz="2000" dirty="0" smtClean="0"/>
              <a:t>Start Visual Studio Code</a:t>
            </a:r>
          </a:p>
          <a:p>
            <a:r>
              <a:rPr lang="en-US" sz="2000" dirty="0" smtClean="0"/>
              <a:t>Click File / Open folder – find directory _</a:t>
            </a:r>
            <a:r>
              <a:rPr lang="en-US" sz="2000" dirty="0" err="1" smtClean="0"/>
              <a:t>Visegrad</a:t>
            </a:r>
            <a:r>
              <a:rPr lang="en-US" sz="2000" dirty="0" smtClean="0"/>
              <a:t>… - Select folder</a:t>
            </a:r>
          </a:p>
          <a:p>
            <a:r>
              <a:rPr lang="en-US" sz="2000" dirty="0" smtClean="0"/>
              <a:t>Open file </a:t>
            </a:r>
            <a:r>
              <a:rPr lang="en-US" sz="2000" dirty="0" err="1" smtClean="0"/>
              <a:t>application.c</a:t>
            </a:r>
            <a:r>
              <a:rPr lang="en-US" sz="2000" dirty="0" smtClean="0"/>
              <a:t> in </a:t>
            </a:r>
            <a:r>
              <a:rPr lang="en-US" sz="2000" dirty="0" err="1" smtClean="0"/>
              <a:t>dir</a:t>
            </a:r>
            <a:r>
              <a:rPr lang="en-US" sz="2000" dirty="0" smtClean="0"/>
              <a:t> </a:t>
            </a:r>
            <a:r>
              <a:rPr lang="en-US" sz="2000" dirty="0" err="1" smtClean="0"/>
              <a:t>src</a:t>
            </a:r>
            <a:r>
              <a:rPr lang="en-US" sz="2000" dirty="0" smtClean="0"/>
              <a:t> and </a:t>
            </a:r>
            <a:r>
              <a:rPr lang="en-US" sz="2000" dirty="0" err="1" smtClean="0"/>
              <a:t>application.h</a:t>
            </a:r>
            <a:r>
              <a:rPr lang="en-US" sz="2000" dirty="0" smtClean="0"/>
              <a:t> in </a:t>
            </a:r>
            <a:r>
              <a:rPr lang="en-US" sz="2000" dirty="0" err="1" smtClean="0"/>
              <a:t>dir</a:t>
            </a:r>
            <a:r>
              <a:rPr lang="en-US" sz="2000" dirty="0" smtClean="0"/>
              <a:t> include – there is </a:t>
            </a:r>
            <a:r>
              <a:rPr lang="en-US" sz="2000" dirty="0" err="1" smtClean="0"/>
              <a:t>ou</a:t>
            </a:r>
            <a:r>
              <a:rPr lang="en-US" sz="2000" dirty="0" smtClean="0"/>
              <a:t> source code</a:t>
            </a:r>
          </a:p>
          <a:p>
            <a:r>
              <a:rPr lang="en-US" sz="2000" dirty="0" smtClean="0"/>
              <a:t>Build project (build = translate source to binary)</a:t>
            </a:r>
          </a:p>
          <a:p>
            <a:r>
              <a:rPr lang="en-US" sz="2000" dirty="0" smtClean="0"/>
              <a:t>Upload project (binary is uploaded to Flash memory of core </a:t>
            </a:r>
            <a:r>
              <a:rPr lang="en-US" sz="2000" dirty="0" err="1" smtClean="0"/>
              <a:t>modul</a:t>
            </a:r>
            <a:r>
              <a:rPr lang="en-US" sz="2000" dirty="0" smtClean="0"/>
              <a:t>) </a:t>
            </a:r>
          </a:p>
          <a:p>
            <a:endParaRPr lang="en-US" sz="2000" dirty="0"/>
          </a:p>
          <a:p>
            <a:r>
              <a:rPr lang="en-US" sz="2000" dirty="0" smtClean="0"/>
              <a:t>Now we explain source code and make some changes.</a:t>
            </a:r>
            <a:endParaRPr lang="en-US" sz="3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25" y="266700"/>
            <a:ext cx="1938337" cy="309544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2" y="5138737"/>
            <a:ext cx="4105275" cy="1362075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V="1">
            <a:off x="8410575" y="4514850"/>
            <a:ext cx="1301504" cy="186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V="1">
            <a:off x="8730702" y="4676775"/>
            <a:ext cx="1843390" cy="1585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9712079" y="42397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10" name="BlokTextu 9"/>
          <p:cNvSpPr txBox="1"/>
          <p:nvPr/>
        </p:nvSpPr>
        <p:spPr>
          <a:xfrm>
            <a:off x="10564641" y="4425493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7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7975690" y="2351312"/>
            <a:ext cx="1358537" cy="12627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TEAM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>
            <a:off x="2915467" y="2351313"/>
            <a:ext cx="1358537" cy="1262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 TEAM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4602208" y="2351313"/>
            <a:ext cx="1358537" cy="12627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TEAM</a:t>
            </a:r>
            <a:endParaRPr lang="sk-SK" dirty="0"/>
          </a:p>
        </p:txBody>
      </p:sp>
      <p:sp>
        <p:nvSpPr>
          <p:cNvPr id="7" name="Ovál 6"/>
          <p:cNvSpPr/>
          <p:nvPr/>
        </p:nvSpPr>
        <p:spPr>
          <a:xfrm>
            <a:off x="6288949" y="2351312"/>
            <a:ext cx="1358537" cy="126274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ORANGE</a:t>
            </a:r>
            <a:r>
              <a:rPr lang="en-US" dirty="0" smtClean="0"/>
              <a:t> TEAM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>
            <a:off x="1275806" y="2351312"/>
            <a:ext cx="1358537" cy="12627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 TEAM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275806" y="1304925"/>
            <a:ext cx="346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team work on own </a:t>
            </a:r>
            <a:r>
              <a:rPr lang="en-US" dirty="0" err="1" smtClean="0"/>
              <a:t>IoT</a:t>
            </a:r>
            <a:r>
              <a:rPr lang="en-US" dirty="0" smtClean="0"/>
              <a:t> tower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9896475" y="1304925"/>
            <a:ext cx="495300" cy="369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9963150" y="55626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1275806" y="520555"/>
            <a:ext cx="741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team = one international team = 1 student from HU, 1 from CZ, 1 from …</a:t>
            </a:r>
          </a:p>
          <a:p>
            <a:r>
              <a:rPr lang="en-US" dirty="0" smtClean="0"/>
              <a:t>Please put your names on paper with teams color.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1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04998" y="1077984"/>
            <a:ext cx="822126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597465" y="322861"/>
            <a:ext cx="28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Byte for temperature value</a:t>
            </a:r>
            <a:endParaRPr lang="en-US" dirty="0"/>
          </a:p>
        </p:txBody>
      </p:sp>
      <p:sp>
        <p:nvSpPr>
          <p:cNvPr id="4" name="Rovná sa 3"/>
          <p:cNvSpPr/>
          <p:nvPr/>
        </p:nvSpPr>
        <p:spPr>
          <a:xfrm>
            <a:off x="2041033" y="1023455"/>
            <a:ext cx="553673" cy="4362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095538" y="1077984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3437391" y="1070293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3780927" y="1077983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4124875" y="1071691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4474827" y="1075187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ĺžnik 9"/>
          <p:cNvSpPr/>
          <p:nvPr/>
        </p:nvSpPr>
        <p:spPr>
          <a:xfrm>
            <a:off x="4811089" y="1077984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ĺžnik 10"/>
          <p:cNvSpPr/>
          <p:nvPr/>
        </p:nvSpPr>
        <p:spPr>
          <a:xfrm>
            <a:off x="5160627" y="1077982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ĺžnik 11"/>
          <p:cNvSpPr/>
          <p:nvPr/>
        </p:nvSpPr>
        <p:spPr>
          <a:xfrm>
            <a:off x="5503466" y="1077980"/>
            <a:ext cx="318781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Rovná spojovacia šípka 12"/>
          <p:cNvCxnSpPr>
            <a:stCxn id="14" idx="2"/>
            <a:endCxn id="12" idx="0"/>
          </p:cNvCxnSpPr>
          <p:nvPr/>
        </p:nvCxnSpPr>
        <p:spPr>
          <a:xfrm flipH="1">
            <a:off x="5662857" y="658508"/>
            <a:ext cx="462518" cy="41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5822247" y="28917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bit</a:t>
            </a:r>
            <a:endParaRPr lang="en-US" dirty="0"/>
          </a:p>
        </p:txBody>
      </p:sp>
      <p:sp>
        <p:nvSpPr>
          <p:cNvPr id="15" name="Voľný tvar 14"/>
          <p:cNvSpPr/>
          <p:nvPr/>
        </p:nvSpPr>
        <p:spPr>
          <a:xfrm>
            <a:off x="3095538" y="1551963"/>
            <a:ext cx="2810312" cy="436227"/>
          </a:xfrm>
          <a:custGeom>
            <a:avLst/>
            <a:gdLst>
              <a:gd name="connsiteX0" fmla="*/ 0 w 2810312"/>
              <a:gd name="connsiteY0" fmla="*/ 58723 h 436227"/>
              <a:gd name="connsiteX1" fmla="*/ 83890 w 2810312"/>
              <a:gd name="connsiteY1" fmla="*/ 109057 h 436227"/>
              <a:gd name="connsiteX2" fmla="*/ 109056 w 2810312"/>
              <a:gd name="connsiteY2" fmla="*/ 142612 h 436227"/>
              <a:gd name="connsiteX3" fmla="*/ 142612 w 2810312"/>
              <a:gd name="connsiteY3" fmla="*/ 167779 h 436227"/>
              <a:gd name="connsiteX4" fmla="*/ 201335 w 2810312"/>
              <a:gd name="connsiteY4" fmla="*/ 226502 h 436227"/>
              <a:gd name="connsiteX5" fmla="*/ 343948 w 2810312"/>
              <a:gd name="connsiteY5" fmla="*/ 285225 h 436227"/>
              <a:gd name="connsiteX6" fmla="*/ 436227 w 2810312"/>
              <a:gd name="connsiteY6" fmla="*/ 318781 h 436227"/>
              <a:gd name="connsiteX7" fmla="*/ 989901 w 2810312"/>
              <a:gd name="connsiteY7" fmla="*/ 293614 h 436227"/>
              <a:gd name="connsiteX8" fmla="*/ 1082179 w 2810312"/>
              <a:gd name="connsiteY8" fmla="*/ 260058 h 436227"/>
              <a:gd name="connsiteX9" fmla="*/ 1434517 w 2810312"/>
              <a:gd name="connsiteY9" fmla="*/ 285225 h 436227"/>
              <a:gd name="connsiteX10" fmla="*/ 1459684 w 2810312"/>
              <a:gd name="connsiteY10" fmla="*/ 318781 h 436227"/>
              <a:gd name="connsiteX11" fmla="*/ 1493240 w 2810312"/>
              <a:gd name="connsiteY11" fmla="*/ 343948 h 436227"/>
              <a:gd name="connsiteX12" fmla="*/ 1518407 w 2810312"/>
              <a:gd name="connsiteY12" fmla="*/ 436227 h 436227"/>
              <a:gd name="connsiteX13" fmla="*/ 1577130 w 2810312"/>
              <a:gd name="connsiteY13" fmla="*/ 377504 h 436227"/>
              <a:gd name="connsiteX14" fmla="*/ 1610686 w 2810312"/>
              <a:gd name="connsiteY14" fmla="*/ 352337 h 436227"/>
              <a:gd name="connsiteX15" fmla="*/ 1669409 w 2810312"/>
              <a:gd name="connsiteY15" fmla="*/ 293614 h 436227"/>
              <a:gd name="connsiteX16" fmla="*/ 1728132 w 2810312"/>
              <a:gd name="connsiteY16" fmla="*/ 260058 h 436227"/>
              <a:gd name="connsiteX17" fmla="*/ 2399251 w 2810312"/>
              <a:gd name="connsiteY17" fmla="*/ 234891 h 436227"/>
              <a:gd name="connsiteX18" fmla="*/ 2491530 w 2810312"/>
              <a:gd name="connsiteY18" fmla="*/ 201335 h 436227"/>
              <a:gd name="connsiteX19" fmla="*/ 2575420 w 2810312"/>
              <a:gd name="connsiteY19" fmla="*/ 176168 h 436227"/>
              <a:gd name="connsiteX20" fmla="*/ 2634143 w 2810312"/>
              <a:gd name="connsiteY20" fmla="*/ 142612 h 436227"/>
              <a:gd name="connsiteX21" fmla="*/ 2692866 w 2810312"/>
              <a:gd name="connsiteY21" fmla="*/ 117446 h 436227"/>
              <a:gd name="connsiteX22" fmla="*/ 2785145 w 2810312"/>
              <a:gd name="connsiteY22" fmla="*/ 25167 h 436227"/>
              <a:gd name="connsiteX23" fmla="*/ 2810312 w 2810312"/>
              <a:gd name="connsiteY23" fmla="*/ 0 h 43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10312" h="436227">
                <a:moveTo>
                  <a:pt x="0" y="58723"/>
                </a:moveTo>
                <a:cubicBezTo>
                  <a:pt x="30263" y="73854"/>
                  <a:pt x="59609" y="84776"/>
                  <a:pt x="83890" y="109057"/>
                </a:cubicBezTo>
                <a:cubicBezTo>
                  <a:pt x="93776" y="118943"/>
                  <a:pt x="99170" y="132726"/>
                  <a:pt x="109056" y="142612"/>
                </a:cubicBezTo>
                <a:cubicBezTo>
                  <a:pt x="118943" y="152499"/>
                  <a:pt x="132725" y="157892"/>
                  <a:pt x="142612" y="167779"/>
                </a:cubicBezTo>
                <a:cubicBezTo>
                  <a:pt x="192946" y="218113"/>
                  <a:pt x="139816" y="187353"/>
                  <a:pt x="201335" y="226502"/>
                </a:cubicBezTo>
                <a:cubicBezTo>
                  <a:pt x="276351" y="274240"/>
                  <a:pt x="250190" y="253972"/>
                  <a:pt x="343948" y="285225"/>
                </a:cubicBezTo>
                <a:cubicBezTo>
                  <a:pt x="374999" y="295575"/>
                  <a:pt x="405467" y="307596"/>
                  <a:pt x="436227" y="318781"/>
                </a:cubicBezTo>
                <a:cubicBezTo>
                  <a:pt x="620785" y="310392"/>
                  <a:pt x="805911" y="310340"/>
                  <a:pt x="989901" y="293614"/>
                </a:cubicBezTo>
                <a:cubicBezTo>
                  <a:pt x="1022497" y="290651"/>
                  <a:pt x="1049455" y="260675"/>
                  <a:pt x="1082179" y="260058"/>
                </a:cubicBezTo>
                <a:cubicBezTo>
                  <a:pt x="1199903" y="257837"/>
                  <a:pt x="1317071" y="276836"/>
                  <a:pt x="1434517" y="285225"/>
                </a:cubicBezTo>
                <a:cubicBezTo>
                  <a:pt x="1442906" y="296410"/>
                  <a:pt x="1449797" y="308894"/>
                  <a:pt x="1459684" y="318781"/>
                </a:cubicBezTo>
                <a:cubicBezTo>
                  <a:pt x="1469571" y="328668"/>
                  <a:pt x="1486987" y="331442"/>
                  <a:pt x="1493240" y="343948"/>
                </a:cubicBezTo>
                <a:cubicBezTo>
                  <a:pt x="1507499" y="372465"/>
                  <a:pt x="1510018" y="405467"/>
                  <a:pt x="1518407" y="436227"/>
                </a:cubicBezTo>
                <a:cubicBezTo>
                  <a:pt x="1607890" y="369115"/>
                  <a:pt x="1498833" y="455801"/>
                  <a:pt x="1577130" y="377504"/>
                </a:cubicBezTo>
                <a:cubicBezTo>
                  <a:pt x="1587017" y="367617"/>
                  <a:pt x="1600799" y="362224"/>
                  <a:pt x="1610686" y="352337"/>
                </a:cubicBezTo>
                <a:cubicBezTo>
                  <a:pt x="1661020" y="302003"/>
                  <a:pt x="1607890" y="332763"/>
                  <a:pt x="1669409" y="293614"/>
                </a:cubicBezTo>
                <a:cubicBezTo>
                  <a:pt x="1688429" y="281510"/>
                  <a:pt x="1705660" y="261866"/>
                  <a:pt x="1728132" y="260058"/>
                </a:cubicBezTo>
                <a:cubicBezTo>
                  <a:pt x="1951274" y="242104"/>
                  <a:pt x="2175545" y="243280"/>
                  <a:pt x="2399251" y="234891"/>
                </a:cubicBezTo>
                <a:cubicBezTo>
                  <a:pt x="2430011" y="223706"/>
                  <a:pt x="2460479" y="211685"/>
                  <a:pt x="2491530" y="201335"/>
                </a:cubicBezTo>
                <a:cubicBezTo>
                  <a:pt x="2519226" y="192103"/>
                  <a:pt x="2548424" y="187284"/>
                  <a:pt x="2575420" y="176168"/>
                </a:cubicBezTo>
                <a:cubicBezTo>
                  <a:pt x="2596267" y="167584"/>
                  <a:pt x="2613978" y="152694"/>
                  <a:pt x="2634143" y="142612"/>
                </a:cubicBezTo>
                <a:cubicBezTo>
                  <a:pt x="2653191" y="133088"/>
                  <a:pt x="2673292" y="125835"/>
                  <a:pt x="2692866" y="117446"/>
                </a:cubicBezTo>
                <a:lnTo>
                  <a:pt x="2785145" y="25167"/>
                </a:lnTo>
                <a:lnTo>
                  <a:pt x="281031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kTextu 15"/>
          <p:cNvSpPr txBox="1"/>
          <p:nvPr/>
        </p:nvSpPr>
        <p:spPr>
          <a:xfrm>
            <a:off x="4219712" y="2059280"/>
            <a:ext cx="8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bitov</a:t>
            </a:r>
            <a:endParaRPr lang="en-US" dirty="0"/>
          </a:p>
        </p:txBody>
      </p:sp>
      <p:sp>
        <p:nvSpPr>
          <p:cNvPr id="17" name="Voľný tvar 16"/>
          <p:cNvSpPr/>
          <p:nvPr/>
        </p:nvSpPr>
        <p:spPr>
          <a:xfrm>
            <a:off x="3095538" y="2492013"/>
            <a:ext cx="2810312" cy="436227"/>
          </a:xfrm>
          <a:custGeom>
            <a:avLst/>
            <a:gdLst>
              <a:gd name="connsiteX0" fmla="*/ 0 w 2810312"/>
              <a:gd name="connsiteY0" fmla="*/ 58723 h 436227"/>
              <a:gd name="connsiteX1" fmla="*/ 83890 w 2810312"/>
              <a:gd name="connsiteY1" fmla="*/ 109057 h 436227"/>
              <a:gd name="connsiteX2" fmla="*/ 109056 w 2810312"/>
              <a:gd name="connsiteY2" fmla="*/ 142612 h 436227"/>
              <a:gd name="connsiteX3" fmla="*/ 142612 w 2810312"/>
              <a:gd name="connsiteY3" fmla="*/ 167779 h 436227"/>
              <a:gd name="connsiteX4" fmla="*/ 201335 w 2810312"/>
              <a:gd name="connsiteY4" fmla="*/ 226502 h 436227"/>
              <a:gd name="connsiteX5" fmla="*/ 343948 w 2810312"/>
              <a:gd name="connsiteY5" fmla="*/ 285225 h 436227"/>
              <a:gd name="connsiteX6" fmla="*/ 436227 w 2810312"/>
              <a:gd name="connsiteY6" fmla="*/ 318781 h 436227"/>
              <a:gd name="connsiteX7" fmla="*/ 989901 w 2810312"/>
              <a:gd name="connsiteY7" fmla="*/ 293614 h 436227"/>
              <a:gd name="connsiteX8" fmla="*/ 1082179 w 2810312"/>
              <a:gd name="connsiteY8" fmla="*/ 260058 h 436227"/>
              <a:gd name="connsiteX9" fmla="*/ 1434517 w 2810312"/>
              <a:gd name="connsiteY9" fmla="*/ 285225 h 436227"/>
              <a:gd name="connsiteX10" fmla="*/ 1459684 w 2810312"/>
              <a:gd name="connsiteY10" fmla="*/ 318781 h 436227"/>
              <a:gd name="connsiteX11" fmla="*/ 1493240 w 2810312"/>
              <a:gd name="connsiteY11" fmla="*/ 343948 h 436227"/>
              <a:gd name="connsiteX12" fmla="*/ 1518407 w 2810312"/>
              <a:gd name="connsiteY12" fmla="*/ 436227 h 436227"/>
              <a:gd name="connsiteX13" fmla="*/ 1577130 w 2810312"/>
              <a:gd name="connsiteY13" fmla="*/ 377504 h 436227"/>
              <a:gd name="connsiteX14" fmla="*/ 1610686 w 2810312"/>
              <a:gd name="connsiteY14" fmla="*/ 352337 h 436227"/>
              <a:gd name="connsiteX15" fmla="*/ 1669409 w 2810312"/>
              <a:gd name="connsiteY15" fmla="*/ 293614 h 436227"/>
              <a:gd name="connsiteX16" fmla="*/ 1728132 w 2810312"/>
              <a:gd name="connsiteY16" fmla="*/ 260058 h 436227"/>
              <a:gd name="connsiteX17" fmla="*/ 2399251 w 2810312"/>
              <a:gd name="connsiteY17" fmla="*/ 234891 h 436227"/>
              <a:gd name="connsiteX18" fmla="*/ 2491530 w 2810312"/>
              <a:gd name="connsiteY18" fmla="*/ 201335 h 436227"/>
              <a:gd name="connsiteX19" fmla="*/ 2575420 w 2810312"/>
              <a:gd name="connsiteY19" fmla="*/ 176168 h 436227"/>
              <a:gd name="connsiteX20" fmla="*/ 2634143 w 2810312"/>
              <a:gd name="connsiteY20" fmla="*/ 142612 h 436227"/>
              <a:gd name="connsiteX21" fmla="*/ 2692866 w 2810312"/>
              <a:gd name="connsiteY21" fmla="*/ 117446 h 436227"/>
              <a:gd name="connsiteX22" fmla="*/ 2785145 w 2810312"/>
              <a:gd name="connsiteY22" fmla="*/ 25167 h 436227"/>
              <a:gd name="connsiteX23" fmla="*/ 2810312 w 2810312"/>
              <a:gd name="connsiteY23" fmla="*/ 0 h 43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10312" h="436227">
                <a:moveTo>
                  <a:pt x="0" y="58723"/>
                </a:moveTo>
                <a:cubicBezTo>
                  <a:pt x="30263" y="73854"/>
                  <a:pt x="59609" y="84776"/>
                  <a:pt x="83890" y="109057"/>
                </a:cubicBezTo>
                <a:cubicBezTo>
                  <a:pt x="93776" y="118943"/>
                  <a:pt x="99170" y="132726"/>
                  <a:pt x="109056" y="142612"/>
                </a:cubicBezTo>
                <a:cubicBezTo>
                  <a:pt x="118943" y="152499"/>
                  <a:pt x="132725" y="157892"/>
                  <a:pt x="142612" y="167779"/>
                </a:cubicBezTo>
                <a:cubicBezTo>
                  <a:pt x="192946" y="218113"/>
                  <a:pt x="139816" y="187353"/>
                  <a:pt x="201335" y="226502"/>
                </a:cubicBezTo>
                <a:cubicBezTo>
                  <a:pt x="276351" y="274240"/>
                  <a:pt x="250190" y="253972"/>
                  <a:pt x="343948" y="285225"/>
                </a:cubicBezTo>
                <a:cubicBezTo>
                  <a:pt x="374999" y="295575"/>
                  <a:pt x="405467" y="307596"/>
                  <a:pt x="436227" y="318781"/>
                </a:cubicBezTo>
                <a:cubicBezTo>
                  <a:pt x="620785" y="310392"/>
                  <a:pt x="805911" y="310340"/>
                  <a:pt x="989901" y="293614"/>
                </a:cubicBezTo>
                <a:cubicBezTo>
                  <a:pt x="1022497" y="290651"/>
                  <a:pt x="1049455" y="260675"/>
                  <a:pt x="1082179" y="260058"/>
                </a:cubicBezTo>
                <a:cubicBezTo>
                  <a:pt x="1199903" y="257837"/>
                  <a:pt x="1317071" y="276836"/>
                  <a:pt x="1434517" y="285225"/>
                </a:cubicBezTo>
                <a:cubicBezTo>
                  <a:pt x="1442906" y="296410"/>
                  <a:pt x="1449797" y="308894"/>
                  <a:pt x="1459684" y="318781"/>
                </a:cubicBezTo>
                <a:cubicBezTo>
                  <a:pt x="1469571" y="328668"/>
                  <a:pt x="1486987" y="331442"/>
                  <a:pt x="1493240" y="343948"/>
                </a:cubicBezTo>
                <a:cubicBezTo>
                  <a:pt x="1507499" y="372465"/>
                  <a:pt x="1510018" y="405467"/>
                  <a:pt x="1518407" y="436227"/>
                </a:cubicBezTo>
                <a:cubicBezTo>
                  <a:pt x="1607890" y="369115"/>
                  <a:pt x="1498833" y="455801"/>
                  <a:pt x="1577130" y="377504"/>
                </a:cubicBezTo>
                <a:cubicBezTo>
                  <a:pt x="1587017" y="367617"/>
                  <a:pt x="1600799" y="362224"/>
                  <a:pt x="1610686" y="352337"/>
                </a:cubicBezTo>
                <a:cubicBezTo>
                  <a:pt x="1661020" y="302003"/>
                  <a:pt x="1607890" y="332763"/>
                  <a:pt x="1669409" y="293614"/>
                </a:cubicBezTo>
                <a:cubicBezTo>
                  <a:pt x="1688429" y="281510"/>
                  <a:pt x="1705660" y="261866"/>
                  <a:pt x="1728132" y="260058"/>
                </a:cubicBezTo>
                <a:cubicBezTo>
                  <a:pt x="1951274" y="242104"/>
                  <a:pt x="2175545" y="243280"/>
                  <a:pt x="2399251" y="234891"/>
                </a:cubicBezTo>
                <a:cubicBezTo>
                  <a:pt x="2430011" y="223706"/>
                  <a:pt x="2460479" y="211685"/>
                  <a:pt x="2491530" y="201335"/>
                </a:cubicBezTo>
                <a:cubicBezTo>
                  <a:pt x="2519226" y="192103"/>
                  <a:pt x="2548424" y="187284"/>
                  <a:pt x="2575420" y="176168"/>
                </a:cubicBezTo>
                <a:cubicBezTo>
                  <a:pt x="2596267" y="167584"/>
                  <a:pt x="2613978" y="152694"/>
                  <a:pt x="2634143" y="142612"/>
                </a:cubicBezTo>
                <a:cubicBezTo>
                  <a:pt x="2653191" y="133088"/>
                  <a:pt x="2673292" y="125835"/>
                  <a:pt x="2692866" y="117446"/>
                </a:cubicBezTo>
                <a:lnTo>
                  <a:pt x="2785145" y="25167"/>
                </a:lnTo>
                <a:lnTo>
                  <a:pt x="281031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kTextu 17"/>
          <p:cNvSpPr txBox="1"/>
          <p:nvPr/>
        </p:nvSpPr>
        <p:spPr>
          <a:xfrm>
            <a:off x="4247925" y="2928240"/>
            <a:ext cx="77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Byte</a:t>
            </a:r>
            <a:endParaRPr lang="en-US" dirty="0"/>
          </a:p>
        </p:txBody>
      </p:sp>
      <p:sp>
        <p:nvSpPr>
          <p:cNvPr id="19" name="BlokTextu 18"/>
          <p:cNvSpPr txBox="1"/>
          <p:nvPr/>
        </p:nvSpPr>
        <p:spPr>
          <a:xfrm>
            <a:off x="8881289" y="565926"/>
            <a:ext cx="92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 [B]</a:t>
            </a:r>
          </a:p>
          <a:p>
            <a:r>
              <a:rPr lang="en-US" dirty="0"/>
              <a:t>b</a:t>
            </a:r>
            <a:r>
              <a:rPr lang="en-US" dirty="0" smtClean="0"/>
              <a:t>it [b]</a:t>
            </a:r>
            <a:endParaRPr lang="en-US" dirty="0"/>
          </a:p>
        </p:txBody>
      </p:sp>
      <p:sp>
        <p:nvSpPr>
          <p:cNvPr id="20" name="BlokTextu 19"/>
          <p:cNvSpPr txBox="1"/>
          <p:nvPr/>
        </p:nvSpPr>
        <p:spPr>
          <a:xfrm>
            <a:off x="6053174" y="1241565"/>
            <a:ext cx="6220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bit is basic unit for information description.</a:t>
            </a:r>
          </a:p>
          <a:p>
            <a:r>
              <a:rPr lang="en-US" dirty="0" smtClean="0"/>
              <a:t>It can content only one of two numbers – 0 or 1.</a:t>
            </a:r>
          </a:p>
          <a:p>
            <a:endParaRPr lang="en-US" dirty="0"/>
          </a:p>
          <a:p>
            <a:r>
              <a:rPr lang="en-US" dirty="0" smtClean="0"/>
              <a:t>Why computers work with bits?</a:t>
            </a:r>
          </a:p>
          <a:p>
            <a:r>
              <a:rPr lang="en-US" dirty="0" smtClean="0"/>
              <a:t>Because they work with data. Data must be stored.</a:t>
            </a:r>
          </a:p>
          <a:p>
            <a:r>
              <a:rPr lang="en-US" dirty="0" smtClean="0"/>
              <a:t>Only one </a:t>
            </a:r>
            <a:r>
              <a:rPr lang="en-US" dirty="0" err="1" smtClean="0"/>
              <a:t>electrotechnical</a:t>
            </a:r>
            <a:r>
              <a:rPr lang="en-US" dirty="0" smtClean="0"/>
              <a:t> component can store data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capacitor. It can be charged (log. 1) or not charged (log. 0). There is nothing between.</a:t>
            </a:r>
            <a:endParaRPr lang="en-US" dirty="0"/>
          </a:p>
        </p:txBody>
      </p:sp>
      <p:sp>
        <p:nvSpPr>
          <p:cNvPr id="21" name="Obdĺžnik 20"/>
          <p:cNvSpPr/>
          <p:nvPr/>
        </p:nvSpPr>
        <p:spPr>
          <a:xfrm>
            <a:off x="629067" y="3365372"/>
            <a:ext cx="822126" cy="32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22" name="Rovná sa 21"/>
          <p:cNvSpPr/>
          <p:nvPr/>
        </p:nvSpPr>
        <p:spPr>
          <a:xfrm>
            <a:off x="1684628" y="3331775"/>
            <a:ext cx="553673" cy="4362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2443392" y="3344291"/>
            <a:ext cx="366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 various </a:t>
            </a:r>
            <a:r>
              <a:rPr lang="en-US" dirty="0" err="1" smtClean="0"/>
              <a:t>combitations</a:t>
            </a:r>
            <a:r>
              <a:rPr lang="en-US" dirty="0" smtClean="0"/>
              <a:t> of 0 and 1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704998" y="5068194"/>
            <a:ext cx="783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variations = </a:t>
            </a:r>
            <a:r>
              <a:rPr lang="en-US" sz="6000" dirty="0" smtClean="0"/>
              <a:t>2          = 2 = 256        </a:t>
            </a:r>
            <a:endParaRPr lang="en-US" dirty="0"/>
          </a:p>
        </p:txBody>
      </p:sp>
      <p:sp>
        <p:nvSpPr>
          <p:cNvPr id="25" name="BlokTextu 24"/>
          <p:cNvSpPr txBox="1"/>
          <p:nvPr/>
        </p:nvSpPr>
        <p:spPr>
          <a:xfrm>
            <a:off x="3484602" y="5089274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bits bit</a:t>
            </a:r>
            <a:endParaRPr lang="en-US" dirty="0"/>
          </a:p>
        </p:txBody>
      </p:sp>
      <p:sp>
        <p:nvSpPr>
          <p:cNvPr id="26" name="BlokTextu 25"/>
          <p:cNvSpPr txBox="1"/>
          <p:nvPr/>
        </p:nvSpPr>
        <p:spPr>
          <a:xfrm>
            <a:off x="6107537" y="50846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9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9769" y="88000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0" y="1"/>
            <a:ext cx="12192000" cy="50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1st Byte is for temperature value (only 1B is for temperature)</a:t>
            </a:r>
            <a:endParaRPr lang="en-US" b="1" dirty="0"/>
          </a:p>
        </p:txBody>
      </p:sp>
      <p:sp>
        <p:nvSpPr>
          <p:cNvPr id="4" name="Obdĺžnik 3"/>
          <p:cNvSpPr/>
          <p:nvPr/>
        </p:nvSpPr>
        <p:spPr>
          <a:xfrm>
            <a:off x="-1" y="971597"/>
            <a:ext cx="3519394" cy="99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Mantinel</a:t>
            </a:r>
            <a:r>
              <a:rPr lang="en-US" b="1" dirty="0" smtClean="0"/>
              <a:t> 1: Temperature sensor:</a:t>
            </a:r>
          </a:p>
          <a:p>
            <a:r>
              <a:rPr lang="en-US" dirty="0" smtClean="0"/>
              <a:t>Range: -40° C to 125° C (datasheet)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Accuracy: </a:t>
            </a:r>
            <a:r>
              <a:rPr lang="en-US" dirty="0" err="1" smtClean="0">
                <a:solidFill>
                  <a:srgbClr val="FFFF00"/>
                </a:solidFill>
              </a:rPr>
              <a:t>cca</a:t>
            </a:r>
            <a:r>
              <a:rPr lang="en-US" dirty="0" smtClean="0">
                <a:solidFill>
                  <a:srgbClr val="FFFF00"/>
                </a:solidFill>
              </a:rPr>
              <a:t> 0.0625° C (datasheet)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2029736"/>
            <a:ext cx="3519395" cy="1034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Mantinel</a:t>
            </a:r>
            <a:r>
              <a:rPr lang="en-US" b="1" dirty="0" smtClean="0"/>
              <a:t> 2: CPU operating temperature: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Range: -20 to 70° C (datasheet)</a:t>
            </a:r>
          </a:p>
        </p:txBody>
      </p:sp>
      <p:sp>
        <p:nvSpPr>
          <p:cNvPr id="6" name="Obdĺžnik 5"/>
          <p:cNvSpPr/>
          <p:nvPr/>
        </p:nvSpPr>
        <p:spPr>
          <a:xfrm>
            <a:off x="-1" y="4137015"/>
            <a:ext cx="3519395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Our decision:</a:t>
            </a:r>
          </a:p>
          <a:p>
            <a:r>
              <a:rPr lang="en-US" dirty="0" smtClean="0"/>
              <a:t>Range of measuring: -40 to 88° C</a:t>
            </a:r>
          </a:p>
        </p:txBody>
      </p:sp>
      <p:sp>
        <p:nvSpPr>
          <p:cNvPr id="7" name="Obdĺžnik 6"/>
          <p:cNvSpPr/>
          <p:nvPr/>
        </p:nvSpPr>
        <p:spPr>
          <a:xfrm>
            <a:off x="0" y="3144251"/>
            <a:ext cx="3519395" cy="912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Why?</a:t>
            </a:r>
          </a:p>
          <a:p>
            <a:r>
              <a:rPr lang="en-US" dirty="0" smtClean="0"/>
              <a:t>Absolutely it is </a:t>
            </a:r>
            <a:r>
              <a:rPr lang="en-US" b="1" dirty="0" smtClean="0"/>
              <a:t>128</a:t>
            </a:r>
            <a:r>
              <a:rPr lang="en-US" dirty="0" smtClean="0"/>
              <a:t> integer values (-40, -39, -38 …)</a:t>
            </a:r>
          </a:p>
        </p:txBody>
      </p:sp>
      <p:sp>
        <p:nvSpPr>
          <p:cNvPr id="8" name="Obdĺžnik 7"/>
          <p:cNvSpPr/>
          <p:nvPr/>
        </p:nvSpPr>
        <p:spPr>
          <a:xfrm>
            <a:off x="4861" y="4980847"/>
            <a:ext cx="3514532" cy="2281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BUT</a:t>
            </a:r>
            <a:r>
              <a:rPr lang="en-US" dirty="0" smtClean="0"/>
              <a:t> we have 256 values in 1 B.</a:t>
            </a:r>
          </a:p>
          <a:p>
            <a:r>
              <a:rPr lang="en-US" dirty="0" smtClean="0"/>
              <a:t>Result: each degree will be </a:t>
            </a:r>
            <a:r>
              <a:rPr lang="en-US" dirty="0" err="1" smtClean="0"/>
              <a:t>devided</a:t>
            </a:r>
            <a:r>
              <a:rPr lang="en-US" dirty="0" smtClean="0"/>
              <a:t> to two </a:t>
            </a:r>
            <a:r>
              <a:rPr lang="en-US" dirty="0" err="1" smtClean="0"/>
              <a:t>halfs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-40, -39.5, -39, -38.5 … 87, 87.5, 88 – together 256 values</a:t>
            </a:r>
          </a:p>
          <a:p>
            <a:r>
              <a:rPr lang="en-US" dirty="0" smtClean="0"/>
              <a:t>We used 1 Byte for temperature.</a:t>
            </a:r>
            <a:endParaRPr lang="en-US" dirty="0"/>
          </a:p>
        </p:txBody>
      </p:sp>
      <p:sp>
        <p:nvSpPr>
          <p:cNvPr id="9" name="Obdĺžnik 8"/>
          <p:cNvSpPr/>
          <p:nvPr/>
        </p:nvSpPr>
        <p:spPr>
          <a:xfrm>
            <a:off x="3770716" y="977970"/>
            <a:ext cx="4183442" cy="2118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Problem</a:t>
            </a:r>
            <a:r>
              <a:rPr lang="en-US" dirty="0" smtClean="0"/>
              <a:t>: accuracy of sensor measurement is 0.06° C. </a:t>
            </a:r>
          </a:p>
          <a:p>
            <a:r>
              <a:rPr lang="en-US" dirty="0" smtClean="0"/>
              <a:t>Our accuracy is 0.5° C.</a:t>
            </a:r>
          </a:p>
          <a:p>
            <a:r>
              <a:rPr lang="en-US" b="1" dirty="0" smtClean="0"/>
              <a:t>BUT</a:t>
            </a:r>
            <a:r>
              <a:rPr lang="en-US" dirty="0" smtClean="0"/>
              <a:t>: for our task it is OK.</a:t>
            </a:r>
          </a:p>
          <a:p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: we must use for temperature 2 B.</a:t>
            </a:r>
          </a:p>
          <a:p>
            <a:r>
              <a:rPr lang="en-US" dirty="0" smtClean="0"/>
              <a:t>2B = 256 x 256 = 65 000 various values = </a:t>
            </a:r>
            <a:r>
              <a:rPr lang="en-US" dirty="0" err="1" smtClean="0"/>
              <a:t>cca</a:t>
            </a:r>
            <a:r>
              <a:rPr lang="en-US" dirty="0" smtClean="0"/>
              <a:t> 0,001° C accuracy</a:t>
            </a:r>
            <a:endParaRPr lang="en-US" dirty="0"/>
          </a:p>
        </p:txBody>
      </p:sp>
      <p:sp>
        <p:nvSpPr>
          <p:cNvPr id="10" name="Obdĺžnik 9"/>
          <p:cNvSpPr/>
          <p:nvPr/>
        </p:nvSpPr>
        <p:spPr>
          <a:xfrm>
            <a:off x="0" y="508642"/>
            <a:ext cx="2093720" cy="4484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= which range?</a:t>
            </a:r>
            <a:endParaRPr lang="en-US" dirty="0"/>
          </a:p>
        </p:txBody>
      </p:sp>
      <p:sp>
        <p:nvSpPr>
          <p:cNvPr id="11" name="Obdĺžnik 10"/>
          <p:cNvSpPr/>
          <p:nvPr/>
        </p:nvSpPr>
        <p:spPr>
          <a:xfrm>
            <a:off x="3770716" y="530857"/>
            <a:ext cx="2279706" cy="39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= which accuracy?</a:t>
            </a:r>
            <a:endParaRPr lang="en-US" dirty="0"/>
          </a:p>
        </p:txBody>
      </p:sp>
      <p:sp>
        <p:nvSpPr>
          <p:cNvPr id="12" name="BlokTextu 11"/>
          <p:cNvSpPr txBox="1"/>
          <p:nvPr/>
        </p:nvSpPr>
        <p:spPr>
          <a:xfrm>
            <a:off x="3790321" y="5620504"/>
            <a:ext cx="2780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Measured: 22.7623354</a:t>
            </a:r>
          </a:p>
          <a:p>
            <a:r>
              <a:rPr lang="en-US" dirty="0" smtClean="0"/>
              <a:t>0.5° round: 23.0 decimal </a:t>
            </a:r>
          </a:p>
          <a:p>
            <a:r>
              <a:rPr lang="en-US" dirty="0" smtClean="0"/>
              <a:t>Converting: BF hexadecimal</a:t>
            </a:r>
          </a:p>
          <a:p>
            <a:r>
              <a:rPr lang="en-US" dirty="0" smtClean="0"/>
              <a:t>Sending to </a:t>
            </a:r>
            <a:r>
              <a:rPr lang="en-US" dirty="0" err="1" smtClean="0"/>
              <a:t>Sigfox</a:t>
            </a:r>
            <a:r>
              <a:rPr lang="en-US" dirty="0" smtClean="0"/>
              <a:t>: BF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3671732" y="3263400"/>
            <a:ext cx="7676153" cy="1073991"/>
            <a:chOff x="3770716" y="3895789"/>
            <a:chExt cx="7676153" cy="1073991"/>
          </a:xfrm>
        </p:grpSpPr>
        <p:cxnSp>
          <p:nvCxnSpPr>
            <p:cNvPr id="14" name="Rovná spojnica 13"/>
            <p:cNvCxnSpPr/>
            <p:nvPr/>
          </p:nvCxnSpPr>
          <p:spPr>
            <a:xfrm>
              <a:off x="4015334" y="4265121"/>
              <a:ext cx="723340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lokTextu 14"/>
            <p:cNvSpPr txBox="1"/>
            <p:nvPr/>
          </p:nvSpPr>
          <p:spPr>
            <a:xfrm>
              <a:off x="3770716" y="3898181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-40</a:t>
              </a:r>
              <a:endParaRPr lang="en-US" dirty="0"/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10911145" y="389818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125</a:t>
              </a:r>
              <a:endParaRPr lang="en-US" dirty="0"/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6312336" y="3895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8" name="Rovná spojnica 17"/>
            <p:cNvCxnSpPr/>
            <p:nvPr/>
          </p:nvCxnSpPr>
          <p:spPr>
            <a:xfrm>
              <a:off x="4015334" y="4506774"/>
              <a:ext cx="562432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lokTextu 18"/>
            <p:cNvSpPr txBox="1"/>
            <p:nvPr/>
          </p:nvSpPr>
          <p:spPr>
            <a:xfrm>
              <a:off x="3774862" y="4579684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-40</a:t>
              </a:r>
              <a:endParaRPr lang="en-US" dirty="0"/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9430304" y="45613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88</a:t>
              </a:r>
              <a:endParaRPr lang="en-US" dirty="0"/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6876793" y="4600448"/>
              <a:ext cx="1516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21.0 21.5 22.0</a:t>
              </a:r>
              <a:endParaRPr lang="en-US" dirty="0"/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3807538" y="4298313"/>
            <a:ext cx="2788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Measured: 22.623354</a:t>
            </a:r>
          </a:p>
          <a:p>
            <a:r>
              <a:rPr lang="en-US" dirty="0" smtClean="0"/>
              <a:t>0.5° round: 22.5 decimal </a:t>
            </a:r>
          </a:p>
          <a:p>
            <a:r>
              <a:rPr lang="en-US" dirty="0" smtClean="0"/>
              <a:t>Converting: AF hexadecimal</a:t>
            </a:r>
          </a:p>
          <a:p>
            <a:r>
              <a:rPr lang="en-US" dirty="0" smtClean="0"/>
              <a:t>Sending to </a:t>
            </a:r>
            <a:r>
              <a:rPr lang="en-US" dirty="0" err="1" smtClean="0"/>
              <a:t>Sigfox</a:t>
            </a:r>
            <a:r>
              <a:rPr lang="en-US" dirty="0" smtClean="0"/>
              <a:t>: AF</a:t>
            </a:r>
          </a:p>
        </p:txBody>
      </p:sp>
      <p:sp>
        <p:nvSpPr>
          <p:cNvPr id="23" name="Obdĺžnik 22"/>
          <p:cNvSpPr/>
          <p:nvPr/>
        </p:nvSpPr>
        <p:spPr>
          <a:xfrm rot="18504158">
            <a:off x="9465557" y="2620479"/>
            <a:ext cx="2883417" cy="4482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558335"/>
                </a:solidFill>
              </a:rPr>
              <a:t>Math is in </a:t>
            </a:r>
            <a:r>
              <a:rPr lang="en-US" dirty="0" err="1" smtClean="0">
                <a:solidFill>
                  <a:srgbClr val="558335"/>
                </a:solidFill>
              </a:rPr>
              <a:t>application.h</a:t>
            </a:r>
            <a:r>
              <a:rPr lang="en-US" dirty="0" smtClean="0">
                <a:solidFill>
                  <a:srgbClr val="558335"/>
                </a:solidFill>
              </a:rPr>
              <a:t> file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7215381" y="4364532"/>
            <a:ext cx="3596780" cy="2419433"/>
            <a:chOff x="7001754" y="4337391"/>
            <a:chExt cx="2329566" cy="2419433"/>
          </a:xfrm>
        </p:grpSpPr>
        <p:sp>
          <p:nvSpPr>
            <p:cNvPr id="25" name="Obdĺžnik 24"/>
            <p:cNvSpPr/>
            <p:nvPr/>
          </p:nvSpPr>
          <p:spPr>
            <a:xfrm>
              <a:off x="7001754" y="4701630"/>
              <a:ext cx="2329566" cy="20551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-40.0 &gt; 0 &gt; 0000 0000 &gt; 00</a:t>
              </a:r>
            </a:p>
            <a:p>
              <a:r>
                <a:rPr lang="en-US" dirty="0" smtClean="0"/>
                <a:t>-39.5 &gt; 1 &gt; 0000 0001 &gt; 01</a:t>
              </a:r>
            </a:p>
            <a:p>
              <a:r>
                <a:rPr lang="en-US" dirty="0" smtClean="0"/>
                <a:t>-39.0 &gt; 2 &gt; 0000 0010 &gt; 10</a:t>
              </a:r>
            </a:p>
            <a:p>
              <a:r>
                <a:rPr lang="en-US" dirty="0" smtClean="0"/>
                <a:t>21.0 &gt; 42 &gt; 0110 1101 &gt; A6</a:t>
              </a:r>
            </a:p>
            <a:p>
              <a:r>
                <a:rPr lang="en-US" dirty="0" smtClean="0"/>
                <a:t>21.5 &gt; 43 &gt;0110 1110 &gt; A7</a:t>
              </a:r>
            </a:p>
            <a:p>
              <a:r>
                <a:rPr lang="en-US" dirty="0" smtClean="0"/>
                <a:t>87.5 &gt; 255 &gt; 1111 1110 &gt; FE</a:t>
              </a:r>
            </a:p>
            <a:p>
              <a:r>
                <a:rPr lang="en-US" dirty="0" smtClean="0"/>
                <a:t>88.0 &gt; 256 &gt; 1111 1111 &gt; FF</a:t>
              </a:r>
            </a:p>
          </p:txBody>
        </p:sp>
        <p:sp>
          <p:nvSpPr>
            <p:cNvPr id="26" name="Obdĺžnik 25"/>
            <p:cNvSpPr/>
            <p:nvPr/>
          </p:nvSpPr>
          <p:spPr>
            <a:xfrm>
              <a:off x="7001754" y="4337391"/>
              <a:ext cx="2329566" cy="36423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REAL &gt; DEC &gt; BINARY &gt; HEXA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15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9769" y="88000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0" y="1"/>
            <a:ext cx="12192000" cy="50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2nd Byte is for humidity (only 1B)</a:t>
            </a:r>
            <a:endParaRPr lang="en-US" b="1" dirty="0"/>
          </a:p>
        </p:txBody>
      </p:sp>
      <p:sp>
        <p:nvSpPr>
          <p:cNvPr id="4" name="Obdĺžnik 3"/>
          <p:cNvSpPr/>
          <p:nvPr/>
        </p:nvSpPr>
        <p:spPr>
          <a:xfrm>
            <a:off x="0" y="957585"/>
            <a:ext cx="3519394" cy="1970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Mantinel</a:t>
            </a:r>
            <a:r>
              <a:rPr lang="en-US" b="1" dirty="0" smtClean="0"/>
              <a:t> 1: Humidity sensor:</a:t>
            </a:r>
          </a:p>
          <a:p>
            <a:r>
              <a:rPr lang="en-US" dirty="0" smtClean="0"/>
              <a:t>Range: 0 % to 100 %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Accuracy: </a:t>
            </a:r>
            <a:r>
              <a:rPr lang="en-US" dirty="0" smtClean="0"/>
              <a:t>±2 %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Normal humidity for human 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50 – 60 </a:t>
            </a:r>
            <a:r>
              <a:rPr lang="en-US" dirty="0" smtClean="0"/>
              <a:t>%.</a:t>
            </a:r>
          </a:p>
          <a:p>
            <a:r>
              <a:rPr lang="en-US" dirty="0" smtClean="0"/>
              <a:t>In the cloud = 100 %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3055946"/>
            <a:ext cx="3519395" cy="42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Mantinel</a:t>
            </a:r>
            <a:r>
              <a:rPr lang="en-US" b="1" dirty="0" smtClean="0"/>
              <a:t> 2: CPU no limitations</a:t>
            </a:r>
            <a:endParaRPr lang="en-US" dirty="0" smtClean="0"/>
          </a:p>
        </p:txBody>
      </p:sp>
      <p:sp>
        <p:nvSpPr>
          <p:cNvPr id="6" name="Obdĺžnik 5"/>
          <p:cNvSpPr/>
          <p:nvPr/>
        </p:nvSpPr>
        <p:spPr>
          <a:xfrm>
            <a:off x="-1" y="3675795"/>
            <a:ext cx="3519395" cy="136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We need 1 B </a:t>
            </a:r>
            <a:r>
              <a:rPr lang="en-US" dirty="0" smtClean="0"/>
              <a:t>= 256 various values.</a:t>
            </a:r>
          </a:p>
          <a:p>
            <a:r>
              <a:rPr lang="en-US" dirty="0" smtClean="0"/>
              <a:t>Step will be 0.5 % </a:t>
            </a:r>
          </a:p>
          <a:p>
            <a:r>
              <a:rPr lang="en-US" dirty="0" smtClean="0"/>
              <a:t>0, 0.5, 1, … 99.5, 100</a:t>
            </a:r>
          </a:p>
        </p:txBody>
      </p:sp>
      <p:sp>
        <p:nvSpPr>
          <p:cNvPr id="7" name="Obdĺžnik 6"/>
          <p:cNvSpPr/>
          <p:nvPr/>
        </p:nvSpPr>
        <p:spPr>
          <a:xfrm>
            <a:off x="3671732" y="4364532"/>
            <a:ext cx="3514532" cy="202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BUT</a:t>
            </a:r>
            <a:r>
              <a:rPr lang="en-US" dirty="0" smtClean="0"/>
              <a:t> we have 256 values in 1 B.</a:t>
            </a:r>
          </a:p>
          <a:p>
            <a:r>
              <a:rPr lang="en-US" dirty="0" smtClean="0"/>
              <a:t>Result: 56 binary values will not be used. But it is OK, humidity can not be 120 %.</a:t>
            </a:r>
            <a:endParaRPr lang="en-US" dirty="0"/>
          </a:p>
        </p:txBody>
      </p:sp>
      <p:sp>
        <p:nvSpPr>
          <p:cNvPr id="8" name="Obdĺžnik 7"/>
          <p:cNvSpPr/>
          <p:nvPr/>
        </p:nvSpPr>
        <p:spPr>
          <a:xfrm>
            <a:off x="3770716" y="977970"/>
            <a:ext cx="4183442" cy="457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0,5 </a:t>
            </a:r>
            <a:r>
              <a:rPr lang="en-US" b="1" dirty="0" err="1" smtClean="0"/>
              <a:t>kPa</a:t>
            </a:r>
            <a:endParaRPr lang="en-US" dirty="0"/>
          </a:p>
        </p:txBody>
      </p:sp>
      <p:sp>
        <p:nvSpPr>
          <p:cNvPr id="9" name="Obdĺžnik 8"/>
          <p:cNvSpPr/>
          <p:nvPr/>
        </p:nvSpPr>
        <p:spPr>
          <a:xfrm>
            <a:off x="0" y="508642"/>
            <a:ext cx="2093720" cy="4484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= which range?</a:t>
            </a:r>
            <a:endParaRPr lang="en-US" dirty="0"/>
          </a:p>
        </p:txBody>
      </p:sp>
      <p:sp>
        <p:nvSpPr>
          <p:cNvPr id="10" name="Obdĺžnik 9"/>
          <p:cNvSpPr/>
          <p:nvPr/>
        </p:nvSpPr>
        <p:spPr>
          <a:xfrm>
            <a:off x="3770716" y="530857"/>
            <a:ext cx="2279706" cy="39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= which accuracy?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675878" y="3240521"/>
            <a:ext cx="7582359" cy="1096870"/>
            <a:chOff x="3774862" y="3872910"/>
            <a:chExt cx="7582359" cy="1096870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4015334" y="4265121"/>
              <a:ext cx="723340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lokTextu 12"/>
            <p:cNvSpPr txBox="1"/>
            <p:nvPr/>
          </p:nvSpPr>
          <p:spPr>
            <a:xfrm>
              <a:off x="3944488" y="38729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10821497" y="38796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6312336" y="38957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3774862" y="457968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6876793" y="460044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Obdĺžnik 17"/>
          <p:cNvSpPr/>
          <p:nvPr/>
        </p:nvSpPr>
        <p:spPr>
          <a:xfrm rot="18504158">
            <a:off x="8636842" y="2107249"/>
            <a:ext cx="2883417" cy="4482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558335"/>
                </a:solidFill>
              </a:rPr>
              <a:t>Math is in </a:t>
            </a:r>
            <a:r>
              <a:rPr lang="en-US" dirty="0" err="1" smtClean="0">
                <a:solidFill>
                  <a:srgbClr val="558335"/>
                </a:solidFill>
              </a:rPr>
              <a:t>application.h</a:t>
            </a:r>
            <a:r>
              <a:rPr lang="en-US" dirty="0" smtClean="0">
                <a:solidFill>
                  <a:srgbClr val="558335"/>
                </a:solidFill>
              </a:rPr>
              <a:t> file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954158" y="4305075"/>
            <a:ext cx="3596780" cy="1676275"/>
            <a:chOff x="7001754" y="4337391"/>
            <a:chExt cx="2329566" cy="2419433"/>
          </a:xfrm>
        </p:grpSpPr>
        <p:sp>
          <p:nvSpPr>
            <p:cNvPr id="20" name="Obdĺžnik 19"/>
            <p:cNvSpPr/>
            <p:nvPr/>
          </p:nvSpPr>
          <p:spPr>
            <a:xfrm>
              <a:off x="7001754" y="4701630"/>
              <a:ext cx="2329566" cy="20551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0 &gt; 0 &gt; 0000 0000 &gt; 00</a:t>
              </a:r>
            </a:p>
            <a:p>
              <a:r>
                <a:rPr lang="en-US" dirty="0" smtClean="0"/>
                <a:t>0.5 &gt; 1 &gt; 1 &gt; 0001 &gt; 01</a:t>
              </a:r>
            </a:p>
            <a:p>
              <a:r>
                <a:rPr lang="en-US" dirty="0" smtClean="0"/>
                <a:t>1 &gt; 2 &gt; 0010 &gt; 10</a:t>
              </a:r>
            </a:p>
            <a:p>
              <a:r>
                <a:rPr lang="en-US" dirty="0" smtClean="0"/>
                <a:t>100 &gt; 200 &gt; 1001 &gt; d2</a:t>
              </a:r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7001754" y="4337391"/>
              <a:ext cx="2329566" cy="36423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REAL &gt; DEC &gt; BINARY &gt; HEXA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49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9769" y="88000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0" y="1"/>
            <a:ext cx="12192000" cy="50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3rd Byte is for atmospheric pressure (only 1B)</a:t>
            </a:r>
            <a:endParaRPr lang="en-US" b="1" dirty="0"/>
          </a:p>
        </p:txBody>
      </p:sp>
      <p:sp>
        <p:nvSpPr>
          <p:cNvPr id="4" name="Obdĺžnik 3"/>
          <p:cNvSpPr/>
          <p:nvPr/>
        </p:nvSpPr>
        <p:spPr>
          <a:xfrm>
            <a:off x="0" y="957585"/>
            <a:ext cx="3519394" cy="289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Mantinel</a:t>
            </a:r>
            <a:r>
              <a:rPr lang="en-US" b="1" dirty="0" smtClean="0"/>
              <a:t> 1: Pressure sensor:</a:t>
            </a:r>
          </a:p>
          <a:p>
            <a:r>
              <a:rPr lang="en-US" dirty="0" smtClean="0"/>
              <a:t>Range: </a:t>
            </a:r>
            <a:r>
              <a:rPr lang="pl-PL" dirty="0" smtClean="0"/>
              <a:t>20 kPa to 110 kPa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Accuracy: 0.4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Normal pressure at sea level 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 err="1" smtClean="0">
                <a:solidFill>
                  <a:schemeClr val="bg1"/>
                </a:solidFill>
              </a:rPr>
              <a:t>Atm</a:t>
            </a:r>
            <a:r>
              <a:rPr lang="en-US" dirty="0" smtClean="0">
                <a:solidFill>
                  <a:schemeClr val="bg1"/>
                </a:solidFill>
              </a:rPr>
              <a:t> (Atmosphere) = </a:t>
            </a:r>
            <a:r>
              <a:rPr lang="en-US" b="1" dirty="0" smtClean="0">
                <a:solidFill>
                  <a:schemeClr val="bg1"/>
                </a:solidFill>
              </a:rPr>
              <a:t>101 325 </a:t>
            </a:r>
            <a:r>
              <a:rPr lang="en-US" dirty="0" smtClean="0">
                <a:solidFill>
                  <a:schemeClr val="bg1"/>
                </a:solidFill>
              </a:rPr>
              <a:t>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 err="1" smtClean="0">
                <a:solidFill>
                  <a:schemeClr val="bg1"/>
                </a:solidFill>
              </a:rPr>
              <a:t>Atm</a:t>
            </a:r>
            <a:r>
              <a:rPr lang="en-US" dirty="0" smtClean="0">
                <a:solidFill>
                  <a:schemeClr val="bg1"/>
                </a:solidFill>
              </a:rPr>
              <a:t> = 760 </a:t>
            </a:r>
            <a:r>
              <a:rPr lang="en-US" dirty="0" err="1" smtClean="0">
                <a:solidFill>
                  <a:schemeClr val="bg1"/>
                </a:solidFill>
              </a:rPr>
              <a:t>torr</a:t>
            </a:r>
            <a:r>
              <a:rPr lang="en-US" dirty="0" smtClean="0">
                <a:solidFill>
                  <a:schemeClr val="bg1"/>
                </a:solidFill>
              </a:rPr>
              <a:t> (old unit)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depends: </a:t>
            </a:r>
            <a:r>
              <a:rPr lang="en-US" dirty="0" smtClean="0">
                <a:solidFill>
                  <a:schemeClr val="bg1"/>
                </a:solidFill>
              </a:rPr>
              <a:t>elevation above the sea, temperature and weight of air (dry or wet)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Trencin</a:t>
            </a:r>
            <a:r>
              <a:rPr lang="en-US" dirty="0" smtClean="0">
                <a:solidFill>
                  <a:schemeClr val="bg1"/>
                </a:solidFill>
              </a:rPr>
              <a:t>: normal is 988 (988 </a:t>
            </a:r>
            <a:r>
              <a:rPr lang="en-US" dirty="0" err="1" smtClean="0">
                <a:solidFill>
                  <a:schemeClr val="bg1"/>
                </a:solidFill>
              </a:rPr>
              <a:t>hPa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Obdĺžnik 4"/>
          <p:cNvSpPr/>
          <p:nvPr/>
        </p:nvSpPr>
        <p:spPr>
          <a:xfrm>
            <a:off x="-4" y="5096862"/>
            <a:ext cx="3519395" cy="42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Mantinel</a:t>
            </a:r>
            <a:r>
              <a:rPr lang="en-US" b="1" dirty="0" smtClean="0"/>
              <a:t> 2: CPU no limitations</a:t>
            </a:r>
            <a:endParaRPr lang="en-US" dirty="0" smtClean="0"/>
          </a:p>
        </p:txBody>
      </p:sp>
      <p:sp>
        <p:nvSpPr>
          <p:cNvPr id="6" name="Obdĺžnik 5"/>
          <p:cNvSpPr/>
          <p:nvPr/>
        </p:nvSpPr>
        <p:spPr>
          <a:xfrm>
            <a:off x="-3" y="5756367"/>
            <a:ext cx="3519395" cy="912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Why?</a:t>
            </a:r>
          </a:p>
          <a:p>
            <a:r>
              <a:rPr lang="en-US" dirty="0" smtClean="0"/>
              <a:t>Absolutely it is 90 = 110 - 20 integer values (20 000, 21 000 …110 000)</a:t>
            </a:r>
          </a:p>
        </p:txBody>
      </p:sp>
      <p:sp>
        <p:nvSpPr>
          <p:cNvPr id="7" name="Obdĺžnik 6"/>
          <p:cNvSpPr/>
          <p:nvPr/>
        </p:nvSpPr>
        <p:spPr>
          <a:xfrm>
            <a:off x="3671732" y="4364532"/>
            <a:ext cx="3514532" cy="202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BUT</a:t>
            </a:r>
            <a:r>
              <a:rPr lang="en-US" dirty="0" smtClean="0"/>
              <a:t> we have 256 values in 1 B.</a:t>
            </a:r>
          </a:p>
          <a:p>
            <a:r>
              <a:rPr lang="en-US" dirty="0" smtClean="0"/>
              <a:t>Result: each degree will be </a:t>
            </a:r>
            <a:r>
              <a:rPr lang="en-US" dirty="0" err="1" smtClean="0"/>
              <a:t>devided</a:t>
            </a:r>
            <a:r>
              <a:rPr lang="en-US" dirty="0" smtClean="0"/>
              <a:t> to two </a:t>
            </a:r>
            <a:r>
              <a:rPr lang="en-US" dirty="0" err="1" smtClean="0"/>
              <a:t>halfs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20 000, 20 500, 21 000,… 110 000 together 180 values</a:t>
            </a:r>
          </a:p>
          <a:p>
            <a:r>
              <a:rPr lang="en-US" dirty="0" smtClean="0"/>
              <a:t>We used 1 Byte for temperature but we do not use it all.</a:t>
            </a:r>
            <a:endParaRPr lang="en-US" dirty="0"/>
          </a:p>
        </p:txBody>
      </p:sp>
      <p:sp>
        <p:nvSpPr>
          <p:cNvPr id="8" name="Obdĺžnik 7"/>
          <p:cNvSpPr/>
          <p:nvPr/>
        </p:nvSpPr>
        <p:spPr>
          <a:xfrm>
            <a:off x="3770716" y="977970"/>
            <a:ext cx="4183442" cy="457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0,5 </a:t>
            </a:r>
            <a:r>
              <a:rPr lang="en-US" b="1" dirty="0" err="1" smtClean="0"/>
              <a:t>kPa</a:t>
            </a:r>
            <a:endParaRPr lang="en-US" dirty="0"/>
          </a:p>
        </p:txBody>
      </p:sp>
      <p:sp>
        <p:nvSpPr>
          <p:cNvPr id="9" name="Obdĺžnik 8"/>
          <p:cNvSpPr/>
          <p:nvPr/>
        </p:nvSpPr>
        <p:spPr>
          <a:xfrm>
            <a:off x="0" y="508642"/>
            <a:ext cx="2093720" cy="4484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= which range?</a:t>
            </a:r>
            <a:endParaRPr lang="en-US" dirty="0"/>
          </a:p>
        </p:txBody>
      </p:sp>
      <p:sp>
        <p:nvSpPr>
          <p:cNvPr id="10" name="Obdĺžnik 9"/>
          <p:cNvSpPr/>
          <p:nvPr/>
        </p:nvSpPr>
        <p:spPr>
          <a:xfrm>
            <a:off x="3770716" y="530857"/>
            <a:ext cx="2279706" cy="39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= which accuracy?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671732" y="3246398"/>
            <a:ext cx="7709142" cy="1090993"/>
            <a:chOff x="3770716" y="3878787"/>
            <a:chExt cx="7709142" cy="1090993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4015334" y="4265121"/>
              <a:ext cx="723340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lokTextu 12"/>
            <p:cNvSpPr txBox="1"/>
            <p:nvPr/>
          </p:nvSpPr>
          <p:spPr>
            <a:xfrm>
              <a:off x="3770716" y="3898181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20 000</a:t>
              </a:r>
              <a:endParaRPr lang="en-US" dirty="0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10540177" y="3878787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110 000</a:t>
              </a:r>
              <a:endParaRPr lang="en-US" dirty="0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6312336" y="38957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3774862" y="457968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6876793" y="460044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Obdĺžnik 17"/>
          <p:cNvSpPr/>
          <p:nvPr/>
        </p:nvSpPr>
        <p:spPr>
          <a:xfrm rot="18504158">
            <a:off x="8636842" y="2107249"/>
            <a:ext cx="2883417" cy="4482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558335"/>
                </a:solidFill>
              </a:rPr>
              <a:t>Math is in </a:t>
            </a:r>
            <a:r>
              <a:rPr lang="en-US" dirty="0" err="1" smtClean="0">
                <a:solidFill>
                  <a:srgbClr val="558335"/>
                </a:solidFill>
              </a:rPr>
              <a:t>application.h</a:t>
            </a:r>
            <a:r>
              <a:rPr lang="en-US" dirty="0" smtClean="0">
                <a:solidFill>
                  <a:srgbClr val="558335"/>
                </a:solidFill>
              </a:rPr>
              <a:t> file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954158" y="4305075"/>
            <a:ext cx="3596780" cy="2419433"/>
            <a:chOff x="7001754" y="4337391"/>
            <a:chExt cx="2329566" cy="2419433"/>
          </a:xfrm>
        </p:grpSpPr>
        <p:sp>
          <p:nvSpPr>
            <p:cNvPr id="20" name="Obdĺžnik 19"/>
            <p:cNvSpPr/>
            <p:nvPr/>
          </p:nvSpPr>
          <p:spPr>
            <a:xfrm>
              <a:off x="7001754" y="4701630"/>
              <a:ext cx="2329566" cy="20551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20 000 &gt; 0 &gt; 0000 0000 &gt; 00</a:t>
              </a:r>
            </a:p>
            <a:p>
              <a:r>
                <a:rPr lang="en-US" dirty="0" smtClean="0"/>
                <a:t>21 000 &gt; 1 &gt; 0000 0001 &gt; 01</a:t>
              </a:r>
            </a:p>
            <a:p>
              <a:r>
                <a:rPr lang="en-US" dirty="0" smtClean="0"/>
                <a:t>22 000 &gt; 2 &gt; 0000 0010 &gt; 10</a:t>
              </a:r>
            </a:p>
            <a:p>
              <a:r>
                <a:rPr lang="en-US" dirty="0" smtClean="0"/>
                <a:t>110 000 &gt; 90 &gt; 0110 1101 &gt; d2</a:t>
              </a:r>
            </a:p>
            <a:p>
              <a:endParaRPr lang="en-US" dirty="0" smtClean="0"/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7001754" y="4337391"/>
              <a:ext cx="2329566" cy="36423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REAL &gt; DEC &gt; BINARY &gt; HEXA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264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9769" y="88000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0" y="1"/>
            <a:ext cx="12192000" cy="50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5</a:t>
            </a:r>
            <a:r>
              <a:rPr lang="en-US" b="1" baseline="30000" dirty="0" smtClean="0"/>
              <a:t>th</a:t>
            </a:r>
            <a:r>
              <a:rPr lang="en-US" b="1" dirty="0" smtClean="0"/>
              <a:t>  Byte is for light intensity (2B)</a:t>
            </a:r>
            <a:endParaRPr lang="en-US" b="1" dirty="0"/>
          </a:p>
        </p:txBody>
      </p:sp>
      <p:sp>
        <p:nvSpPr>
          <p:cNvPr id="4" name="Obdĺžnik 3"/>
          <p:cNvSpPr/>
          <p:nvPr/>
        </p:nvSpPr>
        <p:spPr>
          <a:xfrm>
            <a:off x="0" y="957586"/>
            <a:ext cx="3519394" cy="298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Mantinel</a:t>
            </a:r>
            <a:r>
              <a:rPr lang="en-US" b="1" dirty="0" smtClean="0"/>
              <a:t> 1: Light sensor:</a:t>
            </a:r>
          </a:p>
          <a:p>
            <a:r>
              <a:rPr lang="en-US" b="1" dirty="0" smtClean="0"/>
              <a:t>Range</a:t>
            </a:r>
            <a:r>
              <a:rPr lang="en-US" dirty="0" smtClean="0"/>
              <a:t>: 0.01 to 83 000 lux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Accuracy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cca</a:t>
            </a:r>
            <a:r>
              <a:rPr lang="en-US" dirty="0" smtClean="0">
                <a:solidFill>
                  <a:srgbClr val="FFFF00"/>
                </a:solidFill>
              </a:rPr>
              <a:t> 0.001 lux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EU says</a:t>
            </a:r>
            <a:r>
              <a:rPr lang="en-US" dirty="0" smtClean="0">
                <a:solidFill>
                  <a:schemeClr val="bg1"/>
                </a:solidFill>
              </a:rPr>
              <a:t>: 300 lx at classroom, 500 lx near the blackboard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Sunny day</a:t>
            </a:r>
            <a:r>
              <a:rPr lang="en-US" dirty="0" smtClean="0">
                <a:solidFill>
                  <a:schemeClr val="bg1"/>
                </a:solidFill>
              </a:rPr>
              <a:t>: 100 000 lx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Sunny day in shadow</a:t>
            </a:r>
            <a:r>
              <a:rPr lang="en-US" dirty="0" smtClean="0">
                <a:solidFill>
                  <a:schemeClr val="bg1"/>
                </a:solidFill>
              </a:rPr>
              <a:t>: 10 000 </a:t>
            </a:r>
            <a:r>
              <a:rPr lang="en-US" dirty="0" err="1" smtClean="0">
                <a:solidFill>
                  <a:schemeClr val="bg1"/>
                </a:solidFill>
              </a:rPr>
              <a:t>kx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Street at night with lamps</a:t>
            </a:r>
            <a:r>
              <a:rPr lang="en-US" dirty="0" smtClean="0">
                <a:solidFill>
                  <a:schemeClr val="bg1"/>
                </a:solidFill>
              </a:rPr>
              <a:t>: 10 lx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Night with full moon</a:t>
            </a:r>
            <a:r>
              <a:rPr lang="en-US" dirty="0" smtClean="0">
                <a:solidFill>
                  <a:schemeClr val="bg1"/>
                </a:solidFill>
              </a:rPr>
              <a:t>: 0.25 lx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Night with stars</a:t>
            </a:r>
            <a:r>
              <a:rPr lang="en-US" dirty="0" smtClean="0">
                <a:solidFill>
                  <a:schemeClr val="bg1"/>
                </a:solidFill>
              </a:rPr>
              <a:t>: 0.001 lx</a:t>
            </a:r>
          </a:p>
        </p:txBody>
      </p:sp>
      <p:sp>
        <p:nvSpPr>
          <p:cNvPr id="5" name="Obdĺžnik 4"/>
          <p:cNvSpPr/>
          <p:nvPr/>
        </p:nvSpPr>
        <p:spPr>
          <a:xfrm>
            <a:off x="-5" y="4105611"/>
            <a:ext cx="3519395" cy="42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We need 2 Bytes.</a:t>
            </a:r>
            <a:endParaRPr lang="en-US" dirty="0" smtClean="0"/>
          </a:p>
        </p:txBody>
      </p:sp>
      <p:sp>
        <p:nvSpPr>
          <p:cNvPr id="6" name="Obdĺžnik 5"/>
          <p:cNvSpPr/>
          <p:nvPr/>
        </p:nvSpPr>
        <p:spPr>
          <a:xfrm>
            <a:off x="-5" y="4677013"/>
            <a:ext cx="3519395" cy="210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Why?</a:t>
            </a:r>
          </a:p>
          <a:p>
            <a:r>
              <a:rPr lang="en-US" dirty="0" smtClean="0"/>
              <a:t>1 B = 256 various values. It is too small for range 0 – 100 000 lux (step 390 lux is very high)</a:t>
            </a:r>
          </a:p>
          <a:p>
            <a:r>
              <a:rPr lang="en-US" dirty="0" smtClean="0"/>
              <a:t>2 B = 65 536 various values. Step is 1 lux = OK.</a:t>
            </a:r>
          </a:p>
        </p:txBody>
      </p:sp>
      <p:sp>
        <p:nvSpPr>
          <p:cNvPr id="7" name="Obdĺžnik 6"/>
          <p:cNvSpPr/>
          <p:nvPr/>
        </p:nvSpPr>
        <p:spPr>
          <a:xfrm>
            <a:off x="3600947" y="4682363"/>
            <a:ext cx="3514532" cy="131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Problem: </a:t>
            </a:r>
          </a:p>
          <a:p>
            <a:r>
              <a:rPr lang="en-US" dirty="0" smtClean="0"/>
              <a:t>If light will be from 65 536 to 83 000 lux, on database will be saved only 65 536 lux. But it is OK. </a:t>
            </a:r>
            <a:endParaRPr lang="en-US" dirty="0"/>
          </a:p>
        </p:txBody>
      </p:sp>
      <p:sp>
        <p:nvSpPr>
          <p:cNvPr id="8" name="Obdĺžnik 7"/>
          <p:cNvSpPr/>
          <p:nvPr/>
        </p:nvSpPr>
        <p:spPr>
          <a:xfrm>
            <a:off x="3770716" y="977970"/>
            <a:ext cx="4183442" cy="457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0,5 </a:t>
            </a:r>
            <a:r>
              <a:rPr lang="en-US" b="1" dirty="0" err="1" smtClean="0"/>
              <a:t>kPa</a:t>
            </a:r>
            <a:endParaRPr lang="en-US" dirty="0"/>
          </a:p>
        </p:txBody>
      </p:sp>
      <p:sp>
        <p:nvSpPr>
          <p:cNvPr id="9" name="Obdĺžnik 8"/>
          <p:cNvSpPr/>
          <p:nvPr/>
        </p:nvSpPr>
        <p:spPr>
          <a:xfrm>
            <a:off x="0" y="508642"/>
            <a:ext cx="2093720" cy="4484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= which range?</a:t>
            </a:r>
            <a:endParaRPr lang="en-US" dirty="0"/>
          </a:p>
        </p:txBody>
      </p:sp>
      <p:sp>
        <p:nvSpPr>
          <p:cNvPr id="10" name="Obdĺžnik 9"/>
          <p:cNvSpPr/>
          <p:nvPr/>
        </p:nvSpPr>
        <p:spPr>
          <a:xfrm>
            <a:off x="3770716" y="530857"/>
            <a:ext cx="2279706" cy="39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= which accuracy?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736542" y="3398748"/>
            <a:ext cx="7651138" cy="1118882"/>
            <a:chOff x="3770716" y="3850898"/>
            <a:chExt cx="7651138" cy="1118882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4015334" y="4265121"/>
              <a:ext cx="723340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lokTextu 12"/>
            <p:cNvSpPr txBox="1"/>
            <p:nvPr/>
          </p:nvSpPr>
          <p:spPr>
            <a:xfrm>
              <a:off x="3770716" y="38981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9749601" y="3850898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65 536   83 000</a:t>
              </a:r>
              <a:endParaRPr lang="en-US" dirty="0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6312336" y="38957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3774862" y="457968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6876793" y="460044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Obdĺžnik 17"/>
          <p:cNvSpPr/>
          <p:nvPr/>
        </p:nvSpPr>
        <p:spPr>
          <a:xfrm rot="18504158">
            <a:off x="8601762" y="1748458"/>
            <a:ext cx="2883417" cy="4482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558335"/>
                </a:solidFill>
              </a:rPr>
              <a:t>Math is in </a:t>
            </a:r>
            <a:r>
              <a:rPr lang="en-US" dirty="0" err="1" smtClean="0">
                <a:solidFill>
                  <a:srgbClr val="558335"/>
                </a:solidFill>
              </a:rPr>
              <a:t>application.h</a:t>
            </a:r>
            <a:r>
              <a:rPr lang="en-US" dirty="0" smtClean="0">
                <a:solidFill>
                  <a:srgbClr val="558335"/>
                </a:solidFill>
              </a:rPr>
              <a:t> file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954158" y="4305075"/>
            <a:ext cx="3596780" cy="2343553"/>
            <a:chOff x="7001754" y="4337391"/>
            <a:chExt cx="2329566" cy="2343553"/>
          </a:xfrm>
        </p:grpSpPr>
        <p:sp>
          <p:nvSpPr>
            <p:cNvPr id="20" name="Obdĺžnik 19"/>
            <p:cNvSpPr/>
            <p:nvPr/>
          </p:nvSpPr>
          <p:spPr>
            <a:xfrm>
              <a:off x="7001754" y="4701630"/>
              <a:ext cx="2329566" cy="19793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0 &gt; 0 &gt; 0000 0000 0000 0000&gt; 0000</a:t>
              </a:r>
            </a:p>
            <a:p>
              <a:r>
                <a:rPr lang="en-US" dirty="0" smtClean="0"/>
                <a:t>1 &gt; 1 &gt; 0000 0000 0000 0001 &gt; 0001</a:t>
              </a:r>
            </a:p>
            <a:p>
              <a:r>
                <a:rPr lang="en-US" dirty="0" smtClean="0"/>
                <a:t>65 536 &gt; 65 536 &gt; </a:t>
              </a:r>
            </a:p>
            <a:p>
              <a:r>
                <a:rPr lang="en-US" dirty="0" smtClean="0"/>
                <a:t>1111 1111 1111 1111 &gt; FFFF</a:t>
              </a:r>
            </a:p>
            <a:p>
              <a:r>
                <a:rPr lang="en-US" dirty="0" smtClean="0"/>
                <a:t>83 000 &gt; 65 536 &gt; </a:t>
              </a:r>
            </a:p>
            <a:p>
              <a:r>
                <a:rPr lang="en-US" dirty="0" smtClean="0"/>
                <a:t>1111 1111 1111 1111 &gt; FFFF</a:t>
              </a:r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7001754" y="4337391"/>
              <a:ext cx="2329566" cy="36423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REAL &gt; DEC &gt; BINARY &gt; HEXA</a:t>
              </a:r>
              <a:endParaRPr lang="en-US" b="1" dirty="0"/>
            </a:p>
          </p:txBody>
        </p:sp>
      </p:grpSp>
      <p:sp>
        <p:nvSpPr>
          <p:cNvPr id="22" name="Ovál 21"/>
          <p:cNvSpPr/>
          <p:nvPr/>
        </p:nvSpPr>
        <p:spPr>
          <a:xfrm>
            <a:off x="4375447" y="1974079"/>
            <a:ext cx="982766" cy="9827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Bulb</a:t>
            </a:r>
            <a:endParaRPr lang="en-US" dirty="0"/>
          </a:p>
        </p:txBody>
      </p:sp>
      <p:cxnSp>
        <p:nvCxnSpPr>
          <p:cNvPr id="23" name="Rovná spojovacia šípka 22"/>
          <p:cNvCxnSpPr>
            <a:stCxn id="22" idx="7"/>
          </p:cNvCxnSpPr>
          <p:nvPr/>
        </p:nvCxnSpPr>
        <p:spPr>
          <a:xfrm flipV="1">
            <a:off x="5214290" y="1674976"/>
            <a:ext cx="443026" cy="44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>
            <a:stCxn id="22" idx="6"/>
          </p:cNvCxnSpPr>
          <p:nvPr/>
        </p:nvCxnSpPr>
        <p:spPr>
          <a:xfrm flipV="1">
            <a:off x="5358213" y="2436976"/>
            <a:ext cx="612380" cy="2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5049002" y="2927193"/>
            <a:ext cx="309211" cy="50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>
            <a:stCxn id="22" idx="3"/>
          </p:cNvCxnSpPr>
          <p:nvPr/>
        </p:nvCxnSpPr>
        <p:spPr>
          <a:xfrm flipH="1">
            <a:off x="3916350" y="2812922"/>
            <a:ext cx="603020" cy="268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>
            <a:stCxn id="22" idx="2"/>
          </p:cNvCxnSpPr>
          <p:nvPr/>
        </p:nvCxnSpPr>
        <p:spPr>
          <a:xfrm flipH="1" flipV="1">
            <a:off x="3736542" y="2219258"/>
            <a:ext cx="638905" cy="24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 flipH="1" flipV="1">
            <a:off x="4253610" y="1564682"/>
            <a:ext cx="348301" cy="46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4468472" y="1524446"/>
            <a:ext cx="11881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Lumen</a:t>
            </a:r>
            <a:r>
              <a:rPr lang="en-US" sz="1100" dirty="0" smtClean="0"/>
              <a:t> = amount </a:t>
            </a:r>
          </a:p>
          <a:p>
            <a:r>
              <a:rPr lang="en-US" sz="1100" dirty="0" smtClean="0"/>
              <a:t>of light energy </a:t>
            </a:r>
          </a:p>
          <a:p>
            <a:r>
              <a:rPr lang="en-US" sz="1100" dirty="0" smtClean="0"/>
              <a:t>from light source</a:t>
            </a:r>
            <a:endParaRPr lang="en-US" sz="1100" dirty="0"/>
          </a:p>
        </p:txBody>
      </p:sp>
      <p:cxnSp>
        <p:nvCxnSpPr>
          <p:cNvPr id="30" name="Rovná spojnica 29"/>
          <p:cNvCxnSpPr/>
          <p:nvPr/>
        </p:nvCxnSpPr>
        <p:spPr>
          <a:xfrm>
            <a:off x="6096000" y="3246398"/>
            <a:ext cx="1090264" cy="170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/>
          <p:cNvSpPr txBox="1"/>
          <p:nvPr/>
        </p:nvSpPr>
        <p:spPr>
          <a:xfrm>
            <a:off x="6767888" y="3289448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Working table</a:t>
            </a:r>
            <a:endParaRPr lang="en-US" sz="1100" dirty="0"/>
          </a:p>
        </p:txBody>
      </p:sp>
      <p:sp>
        <p:nvSpPr>
          <p:cNvPr id="32" name="Ovál 31"/>
          <p:cNvSpPr/>
          <p:nvPr/>
        </p:nvSpPr>
        <p:spPr>
          <a:xfrm>
            <a:off x="6376319" y="2866614"/>
            <a:ext cx="329442" cy="329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lokTextu 32"/>
          <p:cNvSpPr txBox="1"/>
          <p:nvPr/>
        </p:nvSpPr>
        <p:spPr>
          <a:xfrm>
            <a:off x="6819054" y="2810738"/>
            <a:ext cx="1385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Lux meter </a:t>
            </a:r>
          </a:p>
          <a:p>
            <a:r>
              <a:rPr lang="en-US" sz="1100" b="1" dirty="0" smtClean="0"/>
              <a:t>= Illuminance sensor</a:t>
            </a:r>
            <a:endParaRPr lang="en-US" sz="1100" dirty="0"/>
          </a:p>
        </p:txBody>
      </p:sp>
      <p:sp>
        <p:nvSpPr>
          <p:cNvPr id="34" name="BlokTextu 33"/>
          <p:cNvSpPr txBox="1"/>
          <p:nvPr/>
        </p:nvSpPr>
        <p:spPr>
          <a:xfrm>
            <a:off x="6448764" y="1873631"/>
            <a:ext cx="192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Less light? </a:t>
            </a:r>
          </a:p>
          <a:p>
            <a:r>
              <a:rPr lang="en-US" sz="1100" b="1" dirty="0" smtClean="0"/>
              <a:t>Go more near to light source </a:t>
            </a:r>
          </a:p>
          <a:p>
            <a:r>
              <a:rPr lang="en-US" sz="1100" b="1" dirty="0" smtClean="0"/>
              <a:t>or </a:t>
            </a:r>
          </a:p>
          <a:p>
            <a:r>
              <a:rPr lang="en-US" sz="1100" b="1" dirty="0" smtClean="0"/>
              <a:t>buy source with more lumens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166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9769" y="88000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0" y="1"/>
            <a:ext cx="12192000" cy="50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battery voltage 7</a:t>
            </a:r>
            <a:r>
              <a:rPr lang="en-US" b="1" baseline="30000" dirty="0" smtClean="0"/>
              <a:t>th</a:t>
            </a:r>
            <a:r>
              <a:rPr lang="en-US" b="1" dirty="0" smtClean="0"/>
              <a:t>  battery charge (1B, 1B)</a:t>
            </a:r>
            <a:endParaRPr lang="en-US" b="1" dirty="0"/>
          </a:p>
        </p:txBody>
      </p:sp>
      <p:sp>
        <p:nvSpPr>
          <p:cNvPr id="4" name="Obdĺžnik 3"/>
          <p:cNvSpPr/>
          <p:nvPr/>
        </p:nvSpPr>
        <p:spPr>
          <a:xfrm>
            <a:off x="0" y="957586"/>
            <a:ext cx="3519394" cy="298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</a:rPr>
              <a:t>Sumilar</a:t>
            </a:r>
            <a:r>
              <a:rPr lang="en-US" dirty="0" smtClean="0">
                <a:solidFill>
                  <a:schemeClr val="bg1"/>
                </a:solidFill>
              </a:rPr>
              <a:t> to others</a:t>
            </a:r>
          </a:p>
        </p:txBody>
      </p:sp>
      <p:sp>
        <p:nvSpPr>
          <p:cNvPr id="5" name="Obdĺžnik 4"/>
          <p:cNvSpPr/>
          <p:nvPr/>
        </p:nvSpPr>
        <p:spPr>
          <a:xfrm rot="18504158">
            <a:off x="6026343" y="2228314"/>
            <a:ext cx="2883417" cy="4482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558335"/>
                </a:solidFill>
              </a:rPr>
              <a:t>Math is in </a:t>
            </a:r>
            <a:r>
              <a:rPr lang="en-US" dirty="0" err="1" smtClean="0">
                <a:solidFill>
                  <a:srgbClr val="558335"/>
                </a:solidFill>
              </a:rPr>
              <a:t>application.h</a:t>
            </a:r>
            <a:r>
              <a:rPr lang="en-US" dirty="0" smtClean="0">
                <a:solidFill>
                  <a:srgbClr val="558335"/>
                </a:solidFill>
              </a:rPr>
              <a:t> file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3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90575" y="438150"/>
            <a:ext cx="78207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SIGFOX Payload</a:t>
            </a:r>
          </a:p>
          <a:p>
            <a:endParaRPr lang="en-US" dirty="0"/>
          </a:p>
          <a:p>
            <a:r>
              <a:rPr lang="en-US" dirty="0" smtClean="0"/>
              <a:t>Sending data from sensors to </a:t>
            </a:r>
            <a:r>
              <a:rPr lang="en-US" dirty="0" err="1" smtClean="0"/>
              <a:t>Sigfox</a:t>
            </a:r>
            <a:r>
              <a:rPr lang="en-US" dirty="0" smtClean="0"/>
              <a:t> database server somewhere in France.</a:t>
            </a:r>
          </a:p>
          <a:p>
            <a:r>
              <a:rPr lang="en-US" dirty="0" smtClean="0"/>
              <a:t>Saving data to server is payable service. Slovak company </a:t>
            </a:r>
            <a:r>
              <a:rPr lang="en-US" dirty="0" err="1" smtClean="0"/>
              <a:t>SimpleCell</a:t>
            </a:r>
            <a:r>
              <a:rPr lang="en-US" dirty="0" smtClean="0"/>
              <a:t> Slovakia gave </a:t>
            </a:r>
          </a:p>
          <a:p>
            <a:r>
              <a:rPr lang="en-US" dirty="0" smtClean="0"/>
              <a:t>our school free account for 100 </a:t>
            </a:r>
            <a:r>
              <a:rPr lang="en-US" dirty="0" err="1" smtClean="0"/>
              <a:t>Sigfox</a:t>
            </a:r>
            <a:r>
              <a:rPr lang="en-US" dirty="0" smtClean="0"/>
              <a:t> modules.</a:t>
            </a:r>
          </a:p>
          <a:p>
            <a:endParaRPr lang="en-US" dirty="0"/>
          </a:p>
          <a:p>
            <a:r>
              <a:rPr lang="en-US" dirty="0" smtClean="0"/>
              <a:t>Each team has own account</a:t>
            </a:r>
            <a:r>
              <a:rPr lang="en-US" dirty="0" smtClean="0"/>
              <a:t>. See sostn.info/</a:t>
            </a:r>
            <a:r>
              <a:rPr lang="en-US" dirty="0" err="1" smtClean="0"/>
              <a:t>Visegrad</a:t>
            </a:r>
            <a:endParaRPr lang="en-US" dirty="0" smtClean="0"/>
          </a:p>
          <a:p>
            <a:r>
              <a:rPr lang="en-US" dirty="0" smtClean="0"/>
              <a:t>Where? backend.sigfox.com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see data – so called payload in 12 B in hexadecimal code </a:t>
            </a:r>
            <a:endParaRPr lang="en-US" dirty="0"/>
          </a:p>
        </p:txBody>
      </p:sp>
      <p:sp>
        <p:nvSpPr>
          <p:cNvPr id="35" name="Obdĺžnik 34"/>
          <p:cNvSpPr/>
          <p:nvPr/>
        </p:nvSpPr>
        <p:spPr>
          <a:xfrm>
            <a:off x="352425" y="4295775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ff</a:t>
            </a:r>
            <a:endParaRPr lang="en-US" dirty="0"/>
          </a:p>
        </p:txBody>
      </p:sp>
      <p:sp>
        <p:nvSpPr>
          <p:cNvPr id="36" name="Obdĺžnik 35"/>
          <p:cNvSpPr/>
          <p:nvPr/>
        </p:nvSpPr>
        <p:spPr>
          <a:xfrm>
            <a:off x="914400" y="4292620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</a:t>
            </a:r>
            <a:endParaRPr lang="en-US" dirty="0"/>
          </a:p>
        </p:txBody>
      </p:sp>
      <p:sp>
        <p:nvSpPr>
          <p:cNvPr id="37" name="Obdĺžnik 36"/>
          <p:cNvSpPr/>
          <p:nvPr/>
        </p:nvSpPr>
        <p:spPr>
          <a:xfrm>
            <a:off x="1476375" y="4292620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51</a:t>
            </a:r>
            <a:endParaRPr lang="en-US" dirty="0"/>
          </a:p>
        </p:txBody>
      </p:sp>
      <p:sp>
        <p:nvSpPr>
          <p:cNvPr id="38" name="Obdĺžnik 37"/>
          <p:cNvSpPr/>
          <p:nvPr/>
        </p:nvSpPr>
        <p:spPr>
          <a:xfrm>
            <a:off x="2038350" y="4295775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f5</a:t>
            </a:r>
            <a:endParaRPr lang="en-US" dirty="0"/>
          </a:p>
        </p:txBody>
      </p:sp>
      <p:sp>
        <p:nvSpPr>
          <p:cNvPr id="39" name="Obdĺžnik 38"/>
          <p:cNvSpPr/>
          <p:nvPr/>
        </p:nvSpPr>
        <p:spPr>
          <a:xfrm>
            <a:off x="2600325" y="4292620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3162300" y="4298990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a6</a:t>
            </a:r>
            <a:endParaRPr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3724275" y="4295835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94</a:t>
            </a:r>
            <a:endParaRPr lang="en-US" dirty="0"/>
          </a:p>
        </p:txBody>
      </p:sp>
      <p:sp>
        <p:nvSpPr>
          <p:cNvPr id="42" name="Obdĺžnik 41"/>
          <p:cNvSpPr/>
          <p:nvPr/>
        </p:nvSpPr>
        <p:spPr>
          <a:xfrm>
            <a:off x="4286250" y="4292680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43" name="Obdĺžnik 42"/>
          <p:cNvSpPr/>
          <p:nvPr/>
        </p:nvSpPr>
        <p:spPr>
          <a:xfrm>
            <a:off x="4848225" y="4299050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</a:t>
            </a:r>
            <a:endParaRPr lang="en-US" dirty="0"/>
          </a:p>
        </p:txBody>
      </p:sp>
      <p:sp>
        <p:nvSpPr>
          <p:cNvPr id="44" name="Obdĺžnik 43"/>
          <p:cNvSpPr/>
          <p:nvPr/>
        </p:nvSpPr>
        <p:spPr>
          <a:xfrm>
            <a:off x="5410200" y="4295895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45" name="Obdĺžnik 44"/>
          <p:cNvSpPr/>
          <p:nvPr/>
        </p:nvSpPr>
        <p:spPr>
          <a:xfrm>
            <a:off x="5972175" y="4295895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2b</a:t>
            </a:r>
            <a:endParaRPr lang="en-US" dirty="0"/>
          </a:p>
        </p:txBody>
      </p:sp>
      <p:sp>
        <p:nvSpPr>
          <p:cNvPr id="46" name="Obdĺžnik 45"/>
          <p:cNvSpPr/>
          <p:nvPr/>
        </p:nvSpPr>
        <p:spPr>
          <a:xfrm>
            <a:off x="6543675" y="4295895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d8</a:t>
            </a:r>
            <a:endParaRPr lang="en-US" dirty="0"/>
          </a:p>
        </p:txBody>
      </p:sp>
      <p:cxnSp>
        <p:nvCxnSpPr>
          <p:cNvPr id="48" name="Rovná spojovacia šípka 47"/>
          <p:cNvCxnSpPr/>
          <p:nvPr/>
        </p:nvCxnSpPr>
        <p:spPr>
          <a:xfrm flipV="1">
            <a:off x="352425" y="4800600"/>
            <a:ext cx="6753225" cy="38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lokTextu 48"/>
          <p:cNvSpPr txBox="1"/>
          <p:nvPr/>
        </p:nvSpPr>
        <p:spPr>
          <a:xfrm>
            <a:off x="3029757" y="5016400"/>
            <a:ext cx="13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B payload</a:t>
            </a:r>
            <a:endParaRPr lang="en-US" dirty="0"/>
          </a:p>
        </p:txBody>
      </p:sp>
      <p:sp>
        <p:nvSpPr>
          <p:cNvPr id="50" name="Obdĺžnik 49"/>
          <p:cNvSpPr/>
          <p:nvPr/>
        </p:nvSpPr>
        <p:spPr>
          <a:xfrm>
            <a:off x="352425" y="556652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</a:t>
            </a:r>
            <a:endParaRPr lang="en-US" sz="1000" dirty="0"/>
          </a:p>
        </p:txBody>
      </p:sp>
      <p:sp>
        <p:nvSpPr>
          <p:cNvPr id="51" name="Obdĺžnik 50"/>
          <p:cNvSpPr/>
          <p:nvPr/>
        </p:nvSpPr>
        <p:spPr>
          <a:xfrm>
            <a:off x="914400" y="5563372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Temp</a:t>
            </a:r>
            <a:endParaRPr lang="en-US" sz="1000" dirty="0"/>
          </a:p>
        </p:txBody>
      </p:sp>
      <p:sp>
        <p:nvSpPr>
          <p:cNvPr id="52" name="Obdĺžnik 51"/>
          <p:cNvSpPr/>
          <p:nvPr/>
        </p:nvSpPr>
        <p:spPr>
          <a:xfrm>
            <a:off x="1476375" y="5563372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Hum</a:t>
            </a:r>
            <a:endParaRPr lang="en-US" sz="1000" dirty="0"/>
          </a:p>
        </p:txBody>
      </p:sp>
      <p:sp>
        <p:nvSpPr>
          <p:cNvPr id="53" name="Obdĺžnik 52"/>
          <p:cNvSpPr/>
          <p:nvPr/>
        </p:nvSpPr>
        <p:spPr>
          <a:xfrm>
            <a:off x="2038350" y="556652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Light</a:t>
            </a:r>
            <a:endParaRPr lang="en-US" sz="1000" dirty="0"/>
          </a:p>
        </p:txBody>
      </p:sp>
      <p:sp>
        <p:nvSpPr>
          <p:cNvPr id="54" name="Obdĺžnik 53"/>
          <p:cNvSpPr/>
          <p:nvPr/>
        </p:nvSpPr>
        <p:spPr>
          <a:xfrm>
            <a:off x="2600325" y="5563372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Light</a:t>
            </a:r>
            <a:endParaRPr lang="en-US" sz="1000" dirty="0"/>
          </a:p>
        </p:txBody>
      </p:sp>
      <p:sp>
        <p:nvSpPr>
          <p:cNvPr id="55" name="Obdĺžnik 54"/>
          <p:cNvSpPr/>
          <p:nvPr/>
        </p:nvSpPr>
        <p:spPr>
          <a:xfrm>
            <a:off x="3162300" y="556021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Press</a:t>
            </a:r>
            <a:endParaRPr lang="en-US" sz="1000" dirty="0"/>
          </a:p>
        </p:txBody>
      </p:sp>
      <p:sp>
        <p:nvSpPr>
          <p:cNvPr id="56" name="Obdĺžnik 55"/>
          <p:cNvSpPr/>
          <p:nvPr/>
        </p:nvSpPr>
        <p:spPr>
          <a:xfrm>
            <a:off x="3724275" y="556658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Press</a:t>
            </a:r>
            <a:endParaRPr lang="en-US" sz="1000" dirty="0"/>
          </a:p>
        </p:txBody>
      </p:sp>
      <p:sp>
        <p:nvSpPr>
          <p:cNvPr id="57" name="Obdĺžnik 56"/>
          <p:cNvSpPr/>
          <p:nvPr/>
        </p:nvSpPr>
        <p:spPr>
          <a:xfrm>
            <a:off x="4286250" y="5563432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Volt</a:t>
            </a:r>
            <a:endParaRPr lang="en-US" sz="1000" dirty="0"/>
          </a:p>
        </p:txBody>
      </p:sp>
      <p:sp>
        <p:nvSpPr>
          <p:cNvPr id="58" name="Obdĺžnik 57"/>
          <p:cNvSpPr/>
          <p:nvPr/>
        </p:nvSpPr>
        <p:spPr>
          <a:xfrm>
            <a:off x="4848225" y="556027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Charge</a:t>
            </a:r>
            <a:endParaRPr lang="en-US" sz="1000" dirty="0"/>
          </a:p>
        </p:txBody>
      </p:sp>
      <p:sp>
        <p:nvSpPr>
          <p:cNvPr id="59" name="Obdĺžnik 58"/>
          <p:cNvSpPr/>
          <p:nvPr/>
        </p:nvSpPr>
        <p:spPr>
          <a:xfrm>
            <a:off x="5410200" y="556664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60" name="Obdĺžnik 59"/>
          <p:cNvSpPr/>
          <p:nvPr/>
        </p:nvSpPr>
        <p:spPr>
          <a:xfrm>
            <a:off x="5972175" y="556664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61" name="Obdĺžnik 60"/>
          <p:cNvSpPr/>
          <p:nvPr/>
        </p:nvSpPr>
        <p:spPr>
          <a:xfrm>
            <a:off x="6543675" y="5566647"/>
            <a:ext cx="561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pic>
        <p:nvPicPr>
          <p:cNvPr id="62" name="Obrázok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642" y="1987570"/>
            <a:ext cx="39052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4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52550" y="1139592"/>
            <a:ext cx="63604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Conclusion:</a:t>
            </a:r>
          </a:p>
          <a:p>
            <a:endParaRPr lang="en-US" dirty="0"/>
          </a:p>
          <a:p>
            <a:r>
              <a:rPr lang="en-US" dirty="0" smtClean="0"/>
              <a:t>We can send data to </a:t>
            </a:r>
            <a:r>
              <a:rPr lang="en-US" dirty="0" err="1" smtClean="0"/>
              <a:t>Sigfox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send data by radio.</a:t>
            </a:r>
          </a:p>
          <a:p>
            <a:r>
              <a:rPr lang="en-US" dirty="0" smtClean="0"/>
              <a:t>We can display data on LCD </a:t>
            </a:r>
            <a:r>
              <a:rPr lang="en-US" dirty="0" err="1" smtClean="0"/>
              <a:t>modul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600" b="1" dirty="0" smtClean="0"/>
              <a:t>Our third task:</a:t>
            </a:r>
          </a:p>
          <a:p>
            <a:r>
              <a:rPr lang="en-US" dirty="0" smtClean="0"/>
              <a:t>How to see data on </a:t>
            </a:r>
            <a:r>
              <a:rPr lang="en-US" dirty="0" err="1" smtClean="0"/>
              <a:t>Sigfox</a:t>
            </a:r>
            <a:r>
              <a:rPr lang="en-US" dirty="0" smtClean="0"/>
              <a:t> server (displayed in hexadecimal code!)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Šípka nadol 2"/>
          <p:cNvSpPr/>
          <p:nvPr/>
        </p:nvSpPr>
        <p:spPr>
          <a:xfrm>
            <a:off x="3048000" y="4391025"/>
            <a:ext cx="762000" cy="15906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7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04"/>
            <a:ext cx="2600325" cy="158043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65808" y="158234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backend.sigfox.com</a:t>
            </a:r>
            <a:endParaRPr lang="en-US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300162" y="968216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VisUkr21@</a:t>
            </a:r>
            <a:endParaRPr lang="en-US" sz="1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" y="1860574"/>
            <a:ext cx="2688480" cy="18838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4" y="3962964"/>
            <a:ext cx="5738813" cy="251403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439" y="342549"/>
            <a:ext cx="7620000" cy="181854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649" y="2486025"/>
            <a:ext cx="7619535" cy="2158575"/>
          </a:xfrm>
          <a:prstGeom prst="rect">
            <a:avLst/>
          </a:prstGeom>
        </p:spPr>
      </p:pic>
      <p:sp>
        <p:nvSpPr>
          <p:cNvPr id="10" name="Šípka doľava 9"/>
          <p:cNvSpPr/>
          <p:nvPr/>
        </p:nvSpPr>
        <p:spPr>
          <a:xfrm>
            <a:off x="2593181" y="1501823"/>
            <a:ext cx="523030" cy="3587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ípka doľava 10"/>
          <p:cNvSpPr/>
          <p:nvPr/>
        </p:nvSpPr>
        <p:spPr>
          <a:xfrm>
            <a:off x="5879306" y="5988098"/>
            <a:ext cx="523030" cy="3587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ípka doľava 11"/>
          <p:cNvSpPr/>
          <p:nvPr/>
        </p:nvSpPr>
        <p:spPr>
          <a:xfrm rot="1323611">
            <a:off x="9346407" y="1879721"/>
            <a:ext cx="523030" cy="3587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Šípka doľava 12"/>
          <p:cNvSpPr/>
          <p:nvPr/>
        </p:nvSpPr>
        <p:spPr>
          <a:xfrm>
            <a:off x="4612481" y="2805676"/>
            <a:ext cx="523030" cy="3587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kTextu 13"/>
          <p:cNvSpPr txBox="1"/>
          <p:nvPr/>
        </p:nvSpPr>
        <p:spPr>
          <a:xfrm>
            <a:off x="7486416" y="5534025"/>
            <a:ext cx="4152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Each team has own account </a:t>
            </a:r>
            <a:r>
              <a:rPr lang="en-US" dirty="0" smtClean="0"/>
              <a:t>with one </a:t>
            </a:r>
          </a:p>
          <a:p>
            <a:r>
              <a:rPr lang="en-US" dirty="0" smtClean="0"/>
              <a:t>registered </a:t>
            </a:r>
            <a:r>
              <a:rPr lang="en-US" dirty="0" err="1" smtClean="0"/>
              <a:t>Sigfox</a:t>
            </a:r>
            <a:r>
              <a:rPr lang="en-US" dirty="0" smtClean="0"/>
              <a:t> module. You can register 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Sigfox</a:t>
            </a:r>
            <a:r>
              <a:rPr lang="en-US" dirty="0" smtClean="0"/>
              <a:t> modules.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04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85800" y="3618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/>
              <a:t>Our fourth task:</a:t>
            </a:r>
          </a:p>
          <a:p>
            <a:r>
              <a:rPr lang="en-US" dirty="0" smtClean="0"/>
              <a:t>How to read data sent by radio on Core </a:t>
            </a:r>
            <a:r>
              <a:rPr lang="en-US" dirty="0" err="1" smtClean="0"/>
              <a:t>modul</a:t>
            </a:r>
            <a:r>
              <a:rPr lang="en-US" dirty="0" smtClean="0"/>
              <a:t> (not by </a:t>
            </a:r>
            <a:r>
              <a:rPr lang="en-US" dirty="0" err="1" smtClean="0"/>
              <a:t>Sigfox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Easy:</a:t>
            </a:r>
          </a:p>
          <a:p>
            <a:r>
              <a:rPr lang="en-US" dirty="0" smtClean="0"/>
              <a:t>Open Playground.</a:t>
            </a:r>
          </a:p>
          <a:p>
            <a:r>
              <a:rPr lang="en-US" dirty="0" smtClean="0"/>
              <a:t>Put Radio dongle into USB.</a:t>
            </a:r>
          </a:p>
          <a:p>
            <a:r>
              <a:rPr lang="en-US" dirty="0" smtClean="0"/>
              <a:t>Click Connect</a:t>
            </a:r>
          </a:p>
          <a:p>
            <a:r>
              <a:rPr lang="en-US" dirty="0" smtClean="0"/>
              <a:t>Remove battery from tower</a:t>
            </a:r>
          </a:p>
          <a:p>
            <a:r>
              <a:rPr lang="en-US" dirty="0" smtClean="0"/>
              <a:t>Click Start pairing</a:t>
            </a:r>
          </a:p>
          <a:p>
            <a:r>
              <a:rPr lang="en-US" dirty="0" smtClean="0"/>
              <a:t>Put battery to tower</a:t>
            </a:r>
          </a:p>
          <a:p>
            <a:r>
              <a:rPr lang="en-US" dirty="0" smtClean="0"/>
              <a:t>ID of tower and </a:t>
            </a:r>
            <a:r>
              <a:rPr lang="en-US" dirty="0" err="1" smtClean="0"/>
              <a:t>Visegrad</a:t>
            </a:r>
            <a:r>
              <a:rPr lang="en-US" dirty="0" smtClean="0"/>
              <a:t> will be displayed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88" y="1879521"/>
            <a:ext cx="7348537" cy="43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705225" y="1143000"/>
            <a:ext cx="51205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READY?</a:t>
            </a:r>
          </a:p>
          <a:p>
            <a:endParaRPr lang="en-US" sz="8000" dirty="0"/>
          </a:p>
          <a:p>
            <a:pPr algn="ctr"/>
            <a:r>
              <a:rPr lang="en-US" sz="8000" dirty="0" smtClean="0"/>
              <a:t>A bit theory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53759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00892" y="600890"/>
            <a:ext cx="2011680" cy="870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 Code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9418319" y="597485"/>
            <a:ext cx="2011680" cy="870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Microsoft Visual Studio (</a:t>
            </a:r>
            <a:r>
              <a:rPr lang="en-US" dirty="0" err="1" smtClean="0"/>
              <a:t>Xamarin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778594" y="1219199"/>
            <a:ext cx="1532708" cy="370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Sensors:</a:t>
            </a:r>
          </a:p>
          <a:p>
            <a:pPr algn="ctr"/>
            <a:r>
              <a:rPr lang="en-US" dirty="0" smtClean="0"/>
              <a:t>Temperature</a:t>
            </a:r>
          </a:p>
          <a:p>
            <a:pPr algn="ctr"/>
            <a:r>
              <a:rPr lang="en-US" dirty="0" smtClean="0"/>
              <a:t>Humidity</a:t>
            </a:r>
          </a:p>
          <a:p>
            <a:pPr algn="ctr"/>
            <a:r>
              <a:rPr lang="en-US" dirty="0" smtClean="0"/>
              <a:t>Air pressure</a:t>
            </a:r>
          </a:p>
          <a:p>
            <a:pPr algn="ctr"/>
            <a:r>
              <a:rPr lang="en-US" dirty="0" smtClean="0"/>
              <a:t>Light intensity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4402640" y="1219199"/>
            <a:ext cx="1375954" cy="9231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 display</a:t>
            </a:r>
          </a:p>
          <a:p>
            <a:pPr algn="ctr"/>
            <a:r>
              <a:rPr lang="en-US" dirty="0" smtClean="0"/>
              <a:t>(values from sensors)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402640" y="2142308"/>
            <a:ext cx="1375954" cy="696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</a:t>
            </a:r>
            <a:r>
              <a:rPr lang="en-US" dirty="0" err="1" smtClean="0"/>
              <a:t>modul</a:t>
            </a:r>
            <a:endParaRPr lang="en-US" dirty="0" smtClean="0"/>
          </a:p>
          <a:p>
            <a:pPr algn="ctr"/>
            <a:r>
              <a:rPr lang="en-US" dirty="0" smtClean="0"/>
              <a:t>(MCU)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4402640" y="2838994"/>
            <a:ext cx="1375954" cy="696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</a:t>
            </a:r>
            <a:r>
              <a:rPr lang="en-US" dirty="0" err="1" smtClean="0"/>
              <a:t>modul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402640" y="3535680"/>
            <a:ext cx="1375954" cy="696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Sigfox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02640" y="4232366"/>
            <a:ext cx="1375954" cy="696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 </a:t>
            </a:r>
            <a:r>
              <a:rPr lang="en-US" dirty="0" err="1" smtClean="0"/>
              <a:t>modul</a:t>
            </a:r>
            <a:endParaRPr lang="sk-SK" dirty="0"/>
          </a:p>
        </p:txBody>
      </p:sp>
      <p:cxnSp>
        <p:nvCxnSpPr>
          <p:cNvPr id="10" name="Rovná spojovacia šípka 9"/>
          <p:cNvCxnSpPr>
            <a:stCxn id="2" idx="2"/>
            <a:endCxn id="6" idx="1"/>
          </p:cNvCxnSpPr>
          <p:nvPr/>
        </p:nvCxnSpPr>
        <p:spPr>
          <a:xfrm>
            <a:off x="1606732" y="1471748"/>
            <a:ext cx="2795908" cy="101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3481129" y="359742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antena</a:t>
            </a:r>
            <a:endParaRPr lang="sk-SK" dirty="0"/>
          </a:p>
        </p:txBody>
      </p:sp>
      <p:sp>
        <p:nvSpPr>
          <p:cNvPr id="12" name="Šípka doľava 11"/>
          <p:cNvSpPr/>
          <p:nvPr/>
        </p:nvSpPr>
        <p:spPr>
          <a:xfrm rot="20223102">
            <a:off x="3612960" y="4021929"/>
            <a:ext cx="800855" cy="17751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450669" y="4827565"/>
            <a:ext cx="2229394" cy="1230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Sigfox</a:t>
            </a:r>
            <a:r>
              <a:rPr lang="en-US" dirty="0" smtClean="0"/>
              <a:t> server for data from sensors saving</a:t>
            </a:r>
          </a:p>
          <a:p>
            <a:pPr algn="ctr"/>
            <a:r>
              <a:rPr lang="en-US" dirty="0" smtClean="0"/>
              <a:t>(in France)</a:t>
            </a:r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8564880" y="2838994"/>
            <a:ext cx="1402080" cy="34834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Smart phone with Android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Displaying data from sensors</a:t>
            </a:r>
            <a:endParaRPr lang="sk-SK" dirty="0"/>
          </a:p>
        </p:txBody>
      </p:sp>
      <p:cxnSp>
        <p:nvCxnSpPr>
          <p:cNvPr id="15" name="Rovná spojovacia šípka 14"/>
          <p:cNvCxnSpPr>
            <a:stCxn id="3" idx="2"/>
            <a:endCxn id="14" idx="0"/>
          </p:cNvCxnSpPr>
          <p:nvPr/>
        </p:nvCxnSpPr>
        <p:spPr>
          <a:xfrm flipH="1">
            <a:off x="9265920" y="1468343"/>
            <a:ext cx="1158239" cy="1370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10215382" y="1597689"/>
            <a:ext cx="1659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Programming </a:t>
            </a:r>
          </a:p>
          <a:p>
            <a:r>
              <a:rPr lang="en-US" dirty="0" smtClean="0"/>
              <a:t>app for</a:t>
            </a:r>
          </a:p>
          <a:p>
            <a:r>
              <a:rPr lang="en-US" dirty="0" smtClean="0"/>
              <a:t>Displaying data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Xamarin</a:t>
            </a:r>
            <a:endParaRPr lang="sk-SK" dirty="0"/>
          </a:p>
        </p:txBody>
      </p:sp>
      <p:sp>
        <p:nvSpPr>
          <p:cNvPr id="17" name="Šípka doprava 16"/>
          <p:cNvSpPr/>
          <p:nvPr/>
        </p:nvSpPr>
        <p:spPr>
          <a:xfrm>
            <a:off x="5621837" y="3117667"/>
            <a:ext cx="322217" cy="1393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4402640" y="609598"/>
            <a:ext cx="2908662" cy="6096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IoT</a:t>
            </a:r>
            <a:r>
              <a:rPr lang="en-US" dirty="0" smtClean="0"/>
              <a:t> Tower from hardwario.com</a:t>
            </a:r>
            <a:endParaRPr lang="sk-SK" dirty="0"/>
          </a:p>
        </p:txBody>
      </p:sp>
      <p:cxnSp>
        <p:nvCxnSpPr>
          <p:cNvPr id="19" name="Rovná spojovacia šípka 18"/>
          <p:cNvCxnSpPr>
            <a:stCxn id="13" idx="3"/>
          </p:cNvCxnSpPr>
          <p:nvPr/>
        </p:nvCxnSpPr>
        <p:spPr>
          <a:xfrm flipV="1">
            <a:off x="2680063" y="5442858"/>
            <a:ext cx="58848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735977" y="5432645"/>
            <a:ext cx="363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Retrieving data from </a:t>
            </a:r>
            <a:r>
              <a:rPr lang="en-US" dirty="0" err="1" smtClean="0"/>
              <a:t>Sigfox</a:t>
            </a:r>
            <a:r>
              <a:rPr lang="en-US" dirty="0" smtClean="0"/>
              <a:t> database </a:t>
            </a:r>
          </a:p>
          <a:p>
            <a:r>
              <a:rPr lang="en-US" dirty="0" smtClean="0"/>
              <a:t>to smart phone SQLite database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699999" y="4378627"/>
            <a:ext cx="256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Sigfox</a:t>
            </a:r>
            <a:r>
              <a:rPr lang="en-US" dirty="0" smtClean="0"/>
              <a:t> server wireless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>
          <a:xfrm>
            <a:off x="600892" y="2142307"/>
            <a:ext cx="2011680" cy="19507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PC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Displaying data from sensors on monitor, wireless till 500 m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3405168" y="2722816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antena</a:t>
            </a:r>
            <a:endParaRPr lang="sk-SK" dirty="0"/>
          </a:p>
        </p:txBody>
      </p:sp>
      <p:sp>
        <p:nvSpPr>
          <p:cNvPr id="24" name="Šípka doľava 23"/>
          <p:cNvSpPr/>
          <p:nvPr/>
        </p:nvSpPr>
        <p:spPr>
          <a:xfrm rot="21226315">
            <a:off x="3617310" y="2616778"/>
            <a:ext cx="800855" cy="17751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5" name="Rovná spojovacia šípka 24"/>
          <p:cNvCxnSpPr>
            <a:stCxn id="12" idx="1"/>
          </p:cNvCxnSpPr>
          <p:nvPr/>
        </p:nvCxnSpPr>
        <p:spPr>
          <a:xfrm flipH="1">
            <a:off x="2447109" y="4266812"/>
            <a:ext cx="1197542" cy="56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42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6931" y="460084"/>
            <a:ext cx="8063746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Our last task:</a:t>
            </a:r>
          </a:p>
          <a:p>
            <a:endParaRPr lang="en-US" sz="36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How to get data from </a:t>
            </a:r>
            <a:r>
              <a:rPr lang="en-US" b="1" dirty="0" err="1" smtClean="0">
                <a:solidFill>
                  <a:srgbClr val="FF0000"/>
                </a:solidFill>
              </a:rPr>
              <a:t>Sigfox</a:t>
            </a:r>
            <a:r>
              <a:rPr lang="en-US" b="1" dirty="0" smtClean="0">
                <a:solidFill>
                  <a:srgbClr val="FF0000"/>
                </a:solidFill>
              </a:rPr>
              <a:t> server to smart phone?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Solution 1</a:t>
            </a:r>
            <a:r>
              <a:rPr lang="en-US" dirty="0" smtClean="0"/>
              <a:t>: use app of third side. </a:t>
            </a:r>
          </a:p>
          <a:p>
            <a:r>
              <a:rPr lang="en-US" b="1" dirty="0" smtClean="0"/>
              <a:t>Problem 1</a:t>
            </a:r>
            <a:r>
              <a:rPr lang="en-US" dirty="0" smtClean="0"/>
              <a:t>: You have to pay for this service</a:t>
            </a:r>
          </a:p>
          <a:p>
            <a:r>
              <a:rPr lang="en-US" b="1" dirty="0" smtClean="0"/>
              <a:t>Problem 2</a:t>
            </a:r>
            <a:r>
              <a:rPr lang="en-US" dirty="0" smtClean="0"/>
              <a:t>: You have not app under control (you do not know source code)</a:t>
            </a:r>
          </a:p>
          <a:p>
            <a:endParaRPr lang="en-US" dirty="0" smtClean="0"/>
          </a:p>
          <a:p>
            <a:r>
              <a:rPr lang="en-US" sz="3200" b="1" dirty="0" smtClean="0">
                <a:solidFill>
                  <a:srgbClr val="00B050"/>
                </a:solidFill>
              </a:rPr>
              <a:t>We want to have things under the </a:t>
            </a:r>
            <a:r>
              <a:rPr lang="en-US" sz="3200" b="1" dirty="0" err="1" smtClean="0">
                <a:solidFill>
                  <a:srgbClr val="00B050"/>
                </a:solidFill>
              </a:rPr>
              <a:t>controll</a:t>
            </a:r>
            <a:r>
              <a:rPr lang="en-US" sz="3200" b="1" dirty="0" smtClean="0">
                <a:solidFill>
                  <a:srgbClr val="00B050"/>
                </a:solidFill>
              </a:rPr>
              <a:t>!!!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Solution 2</a:t>
            </a:r>
            <a:r>
              <a:rPr lang="en-US" dirty="0" smtClean="0"/>
              <a:t>: make your own mobile app!</a:t>
            </a:r>
          </a:p>
          <a:p>
            <a:endParaRPr lang="en-US" dirty="0"/>
          </a:p>
          <a:p>
            <a:r>
              <a:rPr lang="en-US" b="1" dirty="0" smtClean="0"/>
              <a:t>What you need?</a:t>
            </a:r>
          </a:p>
          <a:p>
            <a:r>
              <a:rPr lang="en-US" dirty="0" smtClean="0"/>
              <a:t>IDE for programming. One for IOS and one for Android. </a:t>
            </a:r>
          </a:p>
          <a:p>
            <a:r>
              <a:rPr lang="en-US" dirty="0" smtClean="0"/>
              <a:t>But </a:t>
            </a:r>
            <a:r>
              <a:rPr lang="en-US" b="1" dirty="0" smtClean="0"/>
              <a:t>we prefer </a:t>
            </a:r>
            <a:r>
              <a:rPr lang="en-US" dirty="0" smtClean="0"/>
              <a:t>one IDE for both operating systems called </a:t>
            </a:r>
            <a:r>
              <a:rPr lang="en-US" b="1" dirty="0" smtClean="0"/>
              <a:t>XAMARIN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a part of Visual Studio (during installation choose install </a:t>
            </a:r>
            <a:r>
              <a:rPr lang="en-US" dirty="0" err="1" smtClean="0"/>
              <a:t>Xamarin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We use </a:t>
            </a:r>
            <a:r>
              <a:rPr lang="en-US" b="1" dirty="0" smtClean="0"/>
              <a:t>free Visual Studio for Communities</a:t>
            </a:r>
            <a:r>
              <a:rPr lang="en-US" dirty="0" smtClean="0"/>
              <a:t>. It is already installed on your desktops. </a:t>
            </a:r>
          </a:p>
          <a:p>
            <a:r>
              <a:rPr lang="en-US" dirty="0" smtClean="0"/>
              <a:t>Download and unzip solution </a:t>
            </a:r>
            <a:r>
              <a:rPr lang="en-US" dirty="0"/>
              <a:t>from </a:t>
            </a:r>
            <a:r>
              <a:rPr lang="en-US" dirty="0">
                <a:hlinkClick r:id="rId2"/>
              </a:rPr>
              <a:t>http://www.sostn.info/visegrad/#Outputs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83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6930" y="460084"/>
            <a:ext cx="972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thing for explanation: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You have to get data from </a:t>
            </a:r>
            <a:r>
              <a:rPr lang="en-US" b="1" dirty="0" err="1" smtClean="0">
                <a:solidFill>
                  <a:srgbClr val="FF0000"/>
                </a:solidFill>
              </a:rPr>
              <a:t>Sigfox</a:t>
            </a:r>
            <a:r>
              <a:rPr lang="en-US" b="1" dirty="0" smtClean="0">
                <a:solidFill>
                  <a:srgbClr val="FF0000"/>
                </a:solidFill>
              </a:rPr>
              <a:t> API.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You need to create it for your group as follows: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30" y="1740017"/>
            <a:ext cx="3038638" cy="130518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30" y="3045204"/>
            <a:ext cx="3682625" cy="17616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 flipH="1">
            <a:off x="756930" y="4140471"/>
            <a:ext cx="346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Click API access - New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30" y="4897862"/>
            <a:ext cx="3567288" cy="179755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710" y="3035571"/>
            <a:ext cx="2647950" cy="22098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922626" y="5420201"/>
            <a:ext cx="4169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result. You see Login and password to API. Each group will do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73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6931" y="460084"/>
            <a:ext cx="100380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Now we try, if is access to API OK.</a:t>
            </a:r>
          </a:p>
          <a:p>
            <a:r>
              <a:rPr lang="en-US" sz="2400" dirty="0" smtClean="0"/>
              <a:t>We use program Postman (for http requests). </a:t>
            </a:r>
            <a:r>
              <a:rPr lang="en-US" sz="2400" dirty="0" err="1" smtClean="0"/>
              <a:t>Pls</a:t>
            </a:r>
            <a:r>
              <a:rPr lang="en-US" sz="2400" dirty="0" smtClean="0"/>
              <a:t> install it.</a:t>
            </a:r>
          </a:p>
          <a:p>
            <a:r>
              <a:rPr lang="en-US" dirty="0" smtClean="0"/>
              <a:t>Click +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 smtClean="0"/>
              <a:t>Click Send. Use login and password from API created before. You want to get data, so HTTP request is GET.</a:t>
            </a:r>
            <a:endParaRPr lang="en-US" sz="105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620" y="648827"/>
            <a:ext cx="609600" cy="6381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81" y="1743600"/>
            <a:ext cx="1085570" cy="7143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31" y="3255294"/>
            <a:ext cx="11239573" cy="2232777"/>
          </a:xfrm>
          <a:prstGeom prst="rect">
            <a:avLst/>
          </a:prstGeom>
        </p:spPr>
      </p:pic>
      <p:sp>
        <p:nvSpPr>
          <p:cNvPr id="6" name="Šípka doľava 5"/>
          <p:cNvSpPr/>
          <p:nvPr/>
        </p:nvSpPr>
        <p:spPr>
          <a:xfrm>
            <a:off x="8671420" y="4337108"/>
            <a:ext cx="749417" cy="2265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ípka doľava 6"/>
          <p:cNvSpPr/>
          <p:nvPr/>
        </p:nvSpPr>
        <p:spPr>
          <a:xfrm>
            <a:off x="8731541" y="4799337"/>
            <a:ext cx="749417" cy="2265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ípka doľava 7"/>
          <p:cNvSpPr/>
          <p:nvPr/>
        </p:nvSpPr>
        <p:spPr>
          <a:xfrm rot="4665747">
            <a:off x="2688043" y="4737492"/>
            <a:ext cx="749417" cy="2265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ípka doľava 8"/>
          <p:cNvSpPr/>
          <p:nvPr/>
        </p:nvSpPr>
        <p:spPr>
          <a:xfrm>
            <a:off x="4981662" y="3432495"/>
            <a:ext cx="749417" cy="2265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13" y="5223333"/>
            <a:ext cx="2703876" cy="1573050"/>
          </a:xfrm>
          <a:prstGeom prst="rect">
            <a:avLst/>
          </a:prstGeom>
        </p:spPr>
      </p:pic>
      <p:sp>
        <p:nvSpPr>
          <p:cNvPr id="11" name="Šípka doľava 10"/>
          <p:cNvSpPr/>
          <p:nvPr/>
        </p:nvSpPr>
        <p:spPr>
          <a:xfrm>
            <a:off x="3699544" y="5972179"/>
            <a:ext cx="749417" cy="2265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lokTextu 11"/>
          <p:cNvSpPr txBox="1"/>
          <p:nvPr/>
        </p:nvSpPr>
        <p:spPr>
          <a:xfrm>
            <a:off x="4286774" y="6225548"/>
            <a:ext cx="731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Resuts</a:t>
            </a:r>
            <a:r>
              <a:rPr lang="en-US" dirty="0" smtClean="0"/>
              <a:t> are none, because there are still no data. Try it each group with data!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05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037" y="347881"/>
            <a:ext cx="1504950" cy="188595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45952" y="520117"/>
            <a:ext cx="5427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put to Postman login and password not secret. Postman coded them. Coded data you see after click on &lt;/&gt;.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Important: in </a:t>
            </a:r>
            <a:r>
              <a:rPr lang="en-US" dirty="0" err="1" smtClean="0"/>
              <a:t>Xamarin</a:t>
            </a:r>
            <a:r>
              <a:rPr lang="en-US" dirty="0" smtClean="0"/>
              <a:t> you use to connect to API this string: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9" y="2795806"/>
            <a:ext cx="3371850" cy="13335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13064" y="4907560"/>
            <a:ext cx="72925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all, lets go to </a:t>
            </a:r>
            <a:r>
              <a:rPr lang="en-US" dirty="0" err="1" smtClean="0"/>
              <a:t>Xamarin</a:t>
            </a:r>
            <a:r>
              <a:rPr lang="en-US" dirty="0" smtClean="0"/>
              <a:t>. We will continue on line. Result is on the right.</a:t>
            </a:r>
          </a:p>
          <a:p>
            <a:r>
              <a:rPr lang="en-US" dirty="0" err="1" smtClean="0"/>
              <a:t>Pls</a:t>
            </a:r>
            <a:r>
              <a:rPr lang="en-US" dirty="0" smtClean="0"/>
              <a:t>, each team has own code, own name. Then generating </a:t>
            </a:r>
            <a:r>
              <a:rPr lang="en-US" dirty="0" err="1" smtClean="0"/>
              <a:t>apg</a:t>
            </a:r>
            <a:r>
              <a:rPr lang="en-US" dirty="0" smtClean="0"/>
              <a:t> file </a:t>
            </a:r>
          </a:p>
          <a:p>
            <a:r>
              <a:rPr lang="en-US" dirty="0" smtClean="0"/>
              <a:t>and install app on your phones. From app we will be able to see  data</a:t>
            </a:r>
          </a:p>
          <a:p>
            <a:r>
              <a:rPr lang="en-US" dirty="0" smtClean="0"/>
              <a:t>in each country, when you will be back at home.  </a:t>
            </a:r>
          </a:p>
          <a:p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61" y="1181100"/>
            <a:ext cx="35337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55282" y="68848"/>
            <a:ext cx="5338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What is </a:t>
            </a:r>
            <a:r>
              <a:rPr lang="en-US" sz="8000" dirty="0" err="1" smtClean="0"/>
              <a:t>IoT</a:t>
            </a:r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3" name="Ovál 2"/>
          <p:cNvSpPr/>
          <p:nvPr/>
        </p:nvSpPr>
        <p:spPr>
          <a:xfrm>
            <a:off x="1400175" y="3286125"/>
            <a:ext cx="733425" cy="733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" y="3199636"/>
            <a:ext cx="441961" cy="819914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567677" y="2705100"/>
            <a:ext cx="733425" cy="733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21" y="2618611"/>
            <a:ext cx="441961" cy="819914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279896" y="5305425"/>
            <a:ext cx="733425" cy="733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40" y="5218936"/>
            <a:ext cx="441961" cy="819914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3848100" y="4733925"/>
            <a:ext cx="733425" cy="733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44" y="4647436"/>
            <a:ext cx="441961" cy="819914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15136" y="1773019"/>
            <a:ext cx="543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Internet</a:t>
            </a:r>
            <a:r>
              <a:rPr lang="en-US" dirty="0" smtClean="0"/>
              <a:t> = exchange of </a:t>
            </a:r>
            <a:r>
              <a:rPr lang="en-US" b="1" dirty="0" smtClean="0"/>
              <a:t>everything</a:t>
            </a:r>
            <a:r>
              <a:rPr lang="en-US" dirty="0" smtClean="0"/>
              <a:t> (files, images, video)</a:t>
            </a:r>
          </a:p>
          <a:p>
            <a:r>
              <a:rPr lang="en-US" dirty="0" smtClean="0"/>
              <a:t>between </a:t>
            </a:r>
            <a:r>
              <a:rPr lang="en-US" b="1" dirty="0" smtClean="0"/>
              <a:t>people</a:t>
            </a:r>
            <a:endParaRPr lang="en-US" b="1" dirty="0"/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2167501" y="3815070"/>
            <a:ext cx="1890149" cy="9188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7" idx="0"/>
            <a:endCxn id="5" idx="4"/>
          </p:cNvCxnSpPr>
          <p:nvPr/>
        </p:nvCxnSpPr>
        <p:spPr>
          <a:xfrm flipV="1">
            <a:off x="2646609" y="3438525"/>
            <a:ext cx="1287781" cy="1866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5968236" y="1696819"/>
            <a:ext cx="541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IoT</a:t>
            </a:r>
            <a:r>
              <a:rPr lang="en-US" dirty="0" smtClean="0"/>
              <a:t> = exchange of </a:t>
            </a:r>
            <a:r>
              <a:rPr lang="en-US" b="1" dirty="0" smtClean="0"/>
              <a:t>small</a:t>
            </a:r>
            <a:r>
              <a:rPr lang="en-US" dirty="0" smtClean="0"/>
              <a:t> amount of data (temperature)</a:t>
            </a:r>
          </a:p>
          <a:p>
            <a:r>
              <a:rPr lang="en-US" dirty="0" smtClean="0"/>
              <a:t>between </a:t>
            </a:r>
            <a:r>
              <a:rPr lang="en-US" b="1" dirty="0" smtClean="0"/>
              <a:t>things</a:t>
            </a:r>
            <a:r>
              <a:rPr lang="en-US" dirty="0" smtClean="0"/>
              <a:t> (from sensors to actuators), not people.</a:t>
            </a:r>
            <a:endParaRPr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6696075" y="2924175"/>
            <a:ext cx="8953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</a:t>
            </a:r>
            <a:endParaRPr lang="en-US" dirty="0"/>
          </a:p>
        </p:txBody>
      </p:sp>
      <p:sp>
        <p:nvSpPr>
          <p:cNvPr id="19" name="Obdĺžnik 18"/>
          <p:cNvSpPr/>
          <p:nvPr/>
        </p:nvSpPr>
        <p:spPr>
          <a:xfrm>
            <a:off x="9382125" y="3105150"/>
            <a:ext cx="8953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</a:t>
            </a:r>
            <a:endParaRPr lang="en-US" dirty="0"/>
          </a:p>
        </p:txBody>
      </p:sp>
      <p:sp>
        <p:nvSpPr>
          <p:cNvPr id="20" name="Obdĺžnik 19"/>
          <p:cNvSpPr/>
          <p:nvPr/>
        </p:nvSpPr>
        <p:spPr>
          <a:xfrm>
            <a:off x="7610475" y="5124450"/>
            <a:ext cx="8953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</a:t>
            </a:r>
            <a:endParaRPr lang="en-US" dirty="0"/>
          </a:p>
        </p:txBody>
      </p:sp>
      <p:sp>
        <p:nvSpPr>
          <p:cNvPr id="21" name="Obdĺžnik 20"/>
          <p:cNvSpPr/>
          <p:nvPr/>
        </p:nvSpPr>
        <p:spPr>
          <a:xfrm>
            <a:off x="9486900" y="4733925"/>
            <a:ext cx="8953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</a:t>
            </a:r>
            <a:endParaRPr lang="en-US" dirty="0"/>
          </a:p>
        </p:txBody>
      </p:sp>
      <p:sp>
        <p:nvSpPr>
          <p:cNvPr id="22" name="Obdĺžnik 21"/>
          <p:cNvSpPr/>
          <p:nvPr/>
        </p:nvSpPr>
        <p:spPr>
          <a:xfrm>
            <a:off x="7048500" y="4010025"/>
            <a:ext cx="8953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</a:t>
            </a:r>
            <a:endParaRPr lang="en-US" dirty="0"/>
          </a:p>
        </p:txBody>
      </p:sp>
      <p:cxnSp>
        <p:nvCxnSpPr>
          <p:cNvPr id="23" name="Rovná spojovacia šípka 22"/>
          <p:cNvCxnSpPr/>
          <p:nvPr/>
        </p:nvCxnSpPr>
        <p:spPr>
          <a:xfrm flipV="1">
            <a:off x="8531544" y="3495675"/>
            <a:ext cx="1287781" cy="1866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 flipV="1">
            <a:off x="7496175" y="3286126"/>
            <a:ext cx="2667000" cy="14477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flipH="1">
            <a:off x="7932420" y="3438525"/>
            <a:ext cx="1449705" cy="9188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0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0812" y="68848"/>
            <a:ext cx="111074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How are data transferred?</a:t>
            </a:r>
            <a:endParaRPr lang="en-US" sz="8000" dirty="0"/>
          </a:p>
        </p:txBody>
      </p:sp>
      <p:sp>
        <p:nvSpPr>
          <p:cNvPr id="3" name="Obdĺžnik 2"/>
          <p:cNvSpPr/>
          <p:nvPr/>
        </p:nvSpPr>
        <p:spPr>
          <a:xfrm>
            <a:off x="666062" y="2924175"/>
            <a:ext cx="2295525" cy="7715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 868 MHz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licence</a:t>
            </a:r>
            <a:r>
              <a:rPr lang="en-US" dirty="0" smtClean="0"/>
              <a:t> free)</a:t>
            </a:r>
            <a:endParaRPr lang="en-US" dirty="0"/>
          </a:p>
        </p:txBody>
      </p:sp>
      <p:sp>
        <p:nvSpPr>
          <p:cNvPr id="4" name="Obdĺžnik 3"/>
          <p:cNvSpPr/>
          <p:nvPr/>
        </p:nvSpPr>
        <p:spPr>
          <a:xfrm>
            <a:off x="666061" y="4543425"/>
            <a:ext cx="2295525" cy="1038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 2.4 GHz (5GHz)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licence</a:t>
            </a:r>
            <a:r>
              <a:rPr lang="en-US" dirty="0" smtClean="0"/>
              <a:t> free)</a:t>
            </a:r>
          </a:p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bluetooth</a:t>
            </a:r>
            <a:endParaRPr lang="en-US" dirty="0"/>
          </a:p>
        </p:txBody>
      </p:sp>
      <p:cxnSp>
        <p:nvCxnSpPr>
          <p:cNvPr id="7" name="Rovná spojnica 6"/>
          <p:cNvCxnSpPr/>
          <p:nvPr/>
        </p:nvCxnSpPr>
        <p:spPr>
          <a:xfrm>
            <a:off x="1314450" y="4114800"/>
            <a:ext cx="933450" cy="1733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H="1">
            <a:off x="1314450" y="4114800"/>
            <a:ext cx="823568" cy="1733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3181350" y="4543425"/>
            <a:ext cx="3635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power consumption</a:t>
            </a:r>
          </a:p>
          <a:p>
            <a:r>
              <a:rPr lang="en-US" dirty="0" smtClean="0"/>
              <a:t>Short distance (max 100 m)</a:t>
            </a:r>
          </a:p>
          <a:p>
            <a:r>
              <a:rPr lang="en-US" dirty="0" smtClean="0"/>
              <a:t>Worse </a:t>
            </a:r>
            <a:r>
              <a:rPr lang="en-US" dirty="0"/>
              <a:t>penetration through the walls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390900" y="2924175"/>
            <a:ext cx="7194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500 m between core modules and radio dongle</a:t>
            </a:r>
          </a:p>
          <a:p>
            <a:r>
              <a:rPr lang="en-US" dirty="0" smtClean="0"/>
              <a:t>By means of radio </a:t>
            </a:r>
            <a:r>
              <a:rPr lang="en-US" dirty="0" err="1" smtClean="0"/>
              <a:t>IoT</a:t>
            </a:r>
            <a:r>
              <a:rPr lang="en-US" dirty="0" smtClean="0"/>
              <a:t> infrastructure (</a:t>
            </a:r>
            <a:r>
              <a:rPr lang="en-US" dirty="0" err="1" smtClean="0"/>
              <a:t>Sigfox</a:t>
            </a:r>
            <a:r>
              <a:rPr lang="en-US" dirty="0" smtClean="0"/>
              <a:t>, </a:t>
            </a:r>
            <a:r>
              <a:rPr lang="en-US" dirty="0" err="1" smtClean="0"/>
              <a:t>LoRa</a:t>
            </a:r>
            <a:r>
              <a:rPr lang="en-US" dirty="0" smtClean="0"/>
              <a:t>) everywhere on the earth</a:t>
            </a:r>
            <a:endParaRPr lang="en-US" dirty="0"/>
          </a:p>
        </p:txBody>
      </p:sp>
      <p:sp>
        <p:nvSpPr>
          <p:cNvPr id="13" name="Šípka doprava 12"/>
          <p:cNvSpPr/>
          <p:nvPr/>
        </p:nvSpPr>
        <p:spPr>
          <a:xfrm rot="1872131">
            <a:off x="8915400" y="3695700"/>
            <a:ext cx="102870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ípka doprava 13"/>
          <p:cNvSpPr/>
          <p:nvPr/>
        </p:nvSpPr>
        <p:spPr>
          <a:xfrm rot="1872131">
            <a:off x="6600824" y="4733752"/>
            <a:ext cx="102870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ĺžnik 14"/>
          <p:cNvSpPr/>
          <p:nvPr/>
        </p:nvSpPr>
        <p:spPr>
          <a:xfrm>
            <a:off x="10022667" y="4314825"/>
            <a:ext cx="1655545" cy="600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 supply</a:t>
            </a:r>
          </a:p>
          <a:p>
            <a:pPr algn="ctr"/>
            <a:r>
              <a:rPr lang="en-US" dirty="0" smtClean="0"/>
              <a:t>(1-2 years)</a:t>
            </a:r>
            <a:endParaRPr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7774205" y="5057775"/>
            <a:ext cx="1655545" cy="1057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230 V with adapter supply</a:t>
            </a:r>
          </a:p>
          <a:p>
            <a:pPr algn="ctr"/>
            <a:r>
              <a:rPr lang="en-US" dirty="0" smtClean="0"/>
              <a:t>(1-2 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3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60851" y="1143000"/>
            <a:ext cx="915212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BATTERY OPERATION </a:t>
            </a:r>
          </a:p>
          <a:p>
            <a:pPr algn="ctr"/>
            <a:r>
              <a:rPr lang="en-US" sz="8000" dirty="0" smtClean="0"/>
              <a:t>IS THE BEST</a:t>
            </a:r>
          </a:p>
          <a:p>
            <a:pPr algn="ctr"/>
            <a:r>
              <a:rPr lang="en-US" sz="3000" dirty="0" smtClean="0"/>
              <a:t>Can you imagine humidity sensor far </a:t>
            </a:r>
          </a:p>
          <a:p>
            <a:pPr algn="ctr"/>
            <a:r>
              <a:rPr lang="en-US" sz="3000" dirty="0" smtClean="0"/>
              <a:t>in the field with accumulator similar to Tesla car</a:t>
            </a:r>
          </a:p>
          <a:p>
            <a:pPr algn="ctr"/>
            <a:r>
              <a:rPr lang="en-US" sz="3000" dirty="0" smtClean="0"/>
              <a:t>or 5 km long power supply?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7247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79619" y="676275"/>
            <a:ext cx="1077173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ARDUINO?</a:t>
            </a:r>
          </a:p>
          <a:p>
            <a:pPr algn="ctr"/>
            <a:r>
              <a:rPr lang="en-US" sz="3000" dirty="0" smtClean="0"/>
              <a:t>No, because its power consumption is high. </a:t>
            </a:r>
          </a:p>
          <a:p>
            <a:pPr algn="ctr"/>
            <a:r>
              <a:rPr lang="en-US" sz="3000" dirty="0" smtClean="0"/>
              <a:t>It must function with 230 V to 5 V adapter (5 V DC power supply).</a:t>
            </a:r>
          </a:p>
          <a:p>
            <a:pPr algn="ctr"/>
            <a:r>
              <a:rPr lang="en-US" sz="3000" dirty="0" smtClean="0"/>
              <a:t>(it uses microcontrollers </a:t>
            </a:r>
            <a:r>
              <a:rPr lang="en-US" sz="3000" dirty="0" err="1" smtClean="0"/>
              <a:t>ATMega</a:t>
            </a:r>
            <a:r>
              <a:rPr lang="en-US" sz="3000" dirty="0" smtClean="0"/>
              <a:t> </a:t>
            </a:r>
          </a:p>
          <a:p>
            <a:pPr algn="ctr"/>
            <a:r>
              <a:rPr lang="en-US" sz="3000" dirty="0" smtClean="0"/>
              <a:t>from Atmel company) 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ARM Processor?</a:t>
            </a:r>
          </a:p>
          <a:p>
            <a:pPr algn="ctr"/>
            <a:r>
              <a:rPr lang="en-US" sz="3000" dirty="0" smtClean="0"/>
              <a:t>Yes. 3.3 V power supply, designed for as lower as possible </a:t>
            </a:r>
          </a:p>
          <a:p>
            <a:pPr algn="ctr"/>
            <a:r>
              <a:rPr lang="en-US" sz="3000" dirty="0" smtClean="0"/>
              <a:t>power consumption.</a:t>
            </a:r>
          </a:p>
          <a:p>
            <a:pPr algn="ctr"/>
            <a:r>
              <a:rPr lang="en-US" sz="3000" dirty="0" smtClean="0"/>
              <a:t>(we use microcontroller STM 32 from company STMicroelectronics).</a:t>
            </a:r>
          </a:p>
          <a:p>
            <a:pPr algn="ctr"/>
            <a:r>
              <a:rPr lang="en-US" sz="3000" dirty="0" smtClean="0"/>
              <a:t>Flash memory from program is 192 kB, RAM is 20 kB.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7787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9631" y="447675"/>
            <a:ext cx="1060315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you have on the desk?</a:t>
            </a:r>
          </a:p>
          <a:p>
            <a:endParaRPr lang="en-US" sz="2000" b="1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PC with Intel i5 and 8 GB RAM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Mounted </a:t>
            </a:r>
            <a:r>
              <a:rPr lang="en-US" sz="2000" dirty="0" err="1" smtClean="0"/>
              <a:t>IoT</a:t>
            </a:r>
            <a:r>
              <a:rPr lang="en-US" sz="2000" dirty="0" smtClean="0"/>
              <a:t> tower. It displays what it displays.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Lithium battery pack 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USB to micro USB data </a:t>
            </a:r>
            <a:r>
              <a:rPr lang="en-US" sz="2000" dirty="0" err="1" smtClean="0"/>
              <a:t>cabel</a:t>
            </a:r>
            <a:r>
              <a:rPr lang="en-US" sz="2000" dirty="0" smtClean="0"/>
              <a:t> for transferring data from PC to </a:t>
            </a:r>
            <a:r>
              <a:rPr lang="en-US" sz="2000" dirty="0" err="1" smtClean="0"/>
              <a:t>IoT</a:t>
            </a:r>
            <a:r>
              <a:rPr lang="en-US" sz="2000" dirty="0" smtClean="0"/>
              <a:t> tower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Radio dongle for communication between </a:t>
            </a:r>
            <a:r>
              <a:rPr lang="en-US" sz="2000" dirty="0" err="1" smtClean="0"/>
              <a:t>IoT</a:t>
            </a:r>
            <a:r>
              <a:rPr lang="en-US" sz="2000" dirty="0" smtClean="0"/>
              <a:t> tower and PC</a:t>
            </a:r>
          </a:p>
          <a:p>
            <a:endParaRPr lang="en-US" sz="2000" dirty="0"/>
          </a:p>
          <a:p>
            <a:r>
              <a:rPr lang="en-US" sz="2000" b="1" dirty="0" smtClean="0"/>
              <a:t>What is installed on PC?</a:t>
            </a:r>
          </a:p>
          <a:p>
            <a:endParaRPr lang="en-US" sz="2000" b="1" dirty="0" smtClean="0"/>
          </a:p>
          <a:p>
            <a:pPr marL="514350" indent="-514350">
              <a:buAutoNum type="arabicPeriod"/>
            </a:pPr>
            <a:r>
              <a:rPr lang="en-US" sz="2000" b="1" dirty="0" smtClean="0"/>
              <a:t>IDE Visual Studio Code </a:t>
            </a:r>
            <a:r>
              <a:rPr lang="en-US" sz="2000" dirty="0" smtClean="0"/>
              <a:t>latest version with extension </a:t>
            </a:r>
            <a:r>
              <a:rPr lang="en-US" sz="2000" b="1" dirty="0" err="1" smtClean="0"/>
              <a:t>PlatformIO</a:t>
            </a:r>
            <a:r>
              <a:rPr lang="en-US" sz="2000" dirty="0" smtClean="0"/>
              <a:t> for </a:t>
            </a:r>
          </a:p>
          <a:p>
            <a:r>
              <a:rPr lang="en-US" sz="2000" dirty="0" smtClean="0"/>
              <a:t>programming </a:t>
            </a:r>
            <a:r>
              <a:rPr lang="en-US" sz="2000" dirty="0" err="1" smtClean="0"/>
              <a:t>IoT</a:t>
            </a:r>
            <a:r>
              <a:rPr lang="en-US" sz="2000" dirty="0" smtClean="0"/>
              <a:t> tower in </a:t>
            </a:r>
            <a:r>
              <a:rPr lang="en-US" sz="2000" b="1" dirty="0" smtClean="0"/>
              <a:t>C language</a:t>
            </a:r>
          </a:p>
          <a:p>
            <a:r>
              <a:rPr lang="en-US" sz="2000" dirty="0" smtClean="0"/>
              <a:t>2.     </a:t>
            </a:r>
            <a:r>
              <a:rPr lang="en-US" sz="2000" b="1" dirty="0" smtClean="0"/>
              <a:t>IDE Microsoft Visual Studio for Communities </a:t>
            </a:r>
            <a:r>
              <a:rPr lang="en-US" sz="2000" dirty="0" smtClean="0"/>
              <a:t>latest version for programming</a:t>
            </a:r>
          </a:p>
          <a:p>
            <a:r>
              <a:rPr lang="en-US" sz="2000" dirty="0" smtClean="0"/>
              <a:t>mobile application for displaying data on smart phone with Android (unfortunately IOS need 5 days </a:t>
            </a:r>
          </a:p>
          <a:p>
            <a:r>
              <a:rPr lang="en-US" sz="2000" dirty="0" err="1" smtClean="0"/>
              <a:t>approvement</a:t>
            </a:r>
            <a:r>
              <a:rPr lang="en-US" sz="2000" dirty="0" smtClean="0"/>
              <a:t>)</a:t>
            </a:r>
          </a:p>
          <a:p>
            <a:pPr marL="457200" indent="-457200">
              <a:buAutoNum type="arabicPeriod" startAt="3"/>
            </a:pPr>
            <a:r>
              <a:rPr lang="en-US" sz="2000" b="1" dirty="0" err="1" smtClean="0"/>
              <a:t>Hardwario</a:t>
            </a:r>
            <a:r>
              <a:rPr lang="en-US" sz="2000" b="1" dirty="0" smtClean="0"/>
              <a:t> Playground </a:t>
            </a:r>
            <a:r>
              <a:rPr lang="en-US" sz="2000" dirty="0" smtClean="0"/>
              <a:t>for displaying data from sensors on PC by means of radio on core </a:t>
            </a:r>
            <a:r>
              <a:rPr lang="en-US" sz="2000" dirty="0" err="1" smtClean="0"/>
              <a:t>modul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(there is implemented MQTT broker Mosquito and graphic tool node – red).  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You do not need more!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3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390525" y="676275"/>
            <a:ext cx="9454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Enough theory. </a:t>
            </a:r>
            <a:r>
              <a:rPr lang="en-US" sz="3000" b="1" dirty="0" smtClean="0">
                <a:solidFill>
                  <a:srgbClr val="00B050"/>
                </a:solidFill>
              </a:rPr>
              <a:t>Lets work.</a:t>
            </a:r>
          </a:p>
          <a:p>
            <a:endParaRPr lang="en-US" sz="3000" b="1" dirty="0" smtClean="0">
              <a:solidFill>
                <a:srgbClr val="00B050"/>
              </a:solidFill>
            </a:endParaRPr>
          </a:p>
          <a:p>
            <a:r>
              <a:rPr lang="en-US" sz="3000" dirty="0" smtClean="0"/>
              <a:t>Our first task:</a:t>
            </a:r>
          </a:p>
          <a:p>
            <a:endParaRPr lang="en-US" sz="3000" dirty="0" smtClean="0"/>
          </a:p>
          <a:p>
            <a:pPr marL="514350" indent="-514350">
              <a:buAutoNum type="arabicPeriod"/>
            </a:pPr>
            <a:r>
              <a:rPr lang="en-US" sz="3000" dirty="0" smtClean="0"/>
              <a:t>Each of you demount and mount nodes of </a:t>
            </a:r>
            <a:r>
              <a:rPr lang="en-US" sz="3000" dirty="0" err="1" smtClean="0"/>
              <a:t>IoT</a:t>
            </a:r>
            <a:r>
              <a:rPr lang="en-US" sz="3000" dirty="0" smtClean="0"/>
              <a:t> tower</a:t>
            </a:r>
          </a:p>
          <a:p>
            <a:pPr marL="514350" indent="-514350">
              <a:buAutoNum type="arabicPeriod"/>
            </a:pPr>
            <a:endParaRPr lang="en-US" sz="3000" dirty="0"/>
          </a:p>
          <a:p>
            <a:endParaRPr lang="en-US" sz="3000" dirty="0" smtClean="0"/>
          </a:p>
          <a:p>
            <a:pPr marL="514350" indent="-514350">
              <a:buAutoNum type="arabicPeriod"/>
            </a:pPr>
            <a:endParaRPr lang="en-US" sz="3000" dirty="0" smtClean="0">
              <a:solidFill>
                <a:srgbClr val="FF0000"/>
              </a:solidFill>
            </a:endParaRP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63174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2476</Words>
  <Application>Microsoft Office PowerPoint</Application>
  <PresentationFormat>Širokouhlá</PresentationFormat>
  <Paragraphs>453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bobot</dc:creator>
  <cp:lastModifiedBy>bobot</cp:lastModifiedBy>
  <cp:revision>53</cp:revision>
  <dcterms:created xsi:type="dcterms:W3CDTF">2021-11-01T11:47:56Z</dcterms:created>
  <dcterms:modified xsi:type="dcterms:W3CDTF">2021-11-02T20:53:21Z</dcterms:modified>
</cp:coreProperties>
</file>